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86" r:id="rId2"/>
    <p:sldId id="388" r:id="rId3"/>
    <p:sldId id="389" r:id="rId4"/>
    <p:sldId id="390" r:id="rId5"/>
    <p:sldId id="391" r:id="rId6"/>
    <p:sldId id="392" r:id="rId7"/>
    <p:sldId id="393" r:id="rId8"/>
    <p:sldId id="401" r:id="rId9"/>
    <p:sldId id="399" r:id="rId10"/>
    <p:sldId id="398" r:id="rId11"/>
    <p:sldId id="394" r:id="rId12"/>
    <p:sldId id="385" r:id="rId13"/>
    <p:sldId id="396" r:id="rId14"/>
    <p:sldId id="404" r:id="rId15"/>
    <p:sldId id="397" r:id="rId16"/>
    <p:sldId id="403" r:id="rId17"/>
    <p:sldId id="421" r:id="rId18"/>
    <p:sldId id="422" r:id="rId19"/>
    <p:sldId id="423" r:id="rId20"/>
    <p:sldId id="424" r:id="rId21"/>
    <p:sldId id="425" r:id="rId22"/>
    <p:sldId id="340" r:id="rId23"/>
    <p:sldId id="406" r:id="rId24"/>
    <p:sldId id="335" r:id="rId25"/>
    <p:sldId id="409" r:id="rId26"/>
    <p:sldId id="410" r:id="rId27"/>
    <p:sldId id="342" r:id="rId28"/>
    <p:sldId id="408" r:id="rId29"/>
    <p:sldId id="407" r:id="rId30"/>
    <p:sldId id="412" r:id="rId31"/>
    <p:sldId id="269" r:id="rId32"/>
    <p:sldId id="341" r:id="rId33"/>
    <p:sldId id="413" r:id="rId34"/>
    <p:sldId id="414" r:id="rId35"/>
    <p:sldId id="415" r:id="rId36"/>
    <p:sldId id="416" r:id="rId37"/>
    <p:sldId id="417" r:id="rId38"/>
    <p:sldId id="304" r:id="rId39"/>
    <p:sldId id="277" r:id="rId40"/>
    <p:sldId id="426" r:id="rId41"/>
    <p:sldId id="428" r:id="rId42"/>
    <p:sldId id="329" r:id="rId43"/>
    <p:sldId id="429" r:id="rId44"/>
    <p:sldId id="427" r:id="rId45"/>
    <p:sldId id="337" r:id="rId46"/>
    <p:sldId id="336" r:id="rId47"/>
    <p:sldId id="405" r:id="rId48"/>
    <p:sldId id="411" r:id="rId49"/>
    <p:sldId id="402" r:id="rId50"/>
    <p:sldId id="372" r:id="rId51"/>
    <p:sldId id="370" r:id="rId52"/>
    <p:sldId id="359" r:id="rId53"/>
    <p:sldId id="367" r:id="rId54"/>
    <p:sldId id="358" r:id="rId55"/>
    <p:sldId id="355" r:id="rId56"/>
    <p:sldId id="356" r:id="rId57"/>
    <p:sldId id="354" r:id="rId58"/>
    <p:sldId id="348" r:id="rId59"/>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95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876" autoAdjust="0"/>
    <p:restoredTop sz="46444" autoAdjust="0"/>
  </p:normalViewPr>
  <p:slideViewPr>
    <p:cSldViewPr snapToGrid="0" showGuides="1">
      <p:cViewPr>
        <p:scale>
          <a:sx n="60" d="100"/>
          <a:sy n="60" d="100"/>
        </p:scale>
        <p:origin x="653" y="821"/>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88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105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FFE1F7C8-10CE-408E-BE43-C37515ADFA6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dirty="0" smtClean="0"/>
              <a:t>The repetition part is easily understood by placing some cards edge to edge on a table to represent a layer of strata.</a:t>
            </a:r>
          </a:p>
        </p:txBody>
      </p:sp>
      <p:sp>
        <p:nvSpPr>
          <p:cNvPr id="160772" name="Slide Number Placeholder 3"/>
          <p:cNvSpPr>
            <a:spLocks noGrp="1"/>
          </p:cNvSpPr>
          <p:nvPr>
            <p:ph type="sldNum" sz="quarter" idx="5"/>
          </p:nvPr>
        </p:nvSpPr>
        <p:spPr>
          <a:noFill/>
        </p:spPr>
        <p:txBody>
          <a:bodyPr/>
          <a:lstStyle/>
          <a:p>
            <a:fld id="{0C4F4E2A-DB00-4145-B1C5-9A433C1ED5A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445E3E38-2CCC-4044-8EA8-7E5A7B909852}" type="slidenum">
              <a:rPr lang="en-US" smtClean="0"/>
              <a:pPr/>
              <a:t>10</a:t>
            </a:fld>
            <a:endParaRPr 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dirty="0" smtClean="0"/>
              <a:t>… and smaller scales!</a:t>
            </a:r>
          </a:p>
          <a:p>
            <a:pPr eaLnBrk="1" hangingPunct="1"/>
            <a:endParaRPr lang="en-US" dirty="0" smtClean="0"/>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r>
              <a:rPr lang="en-US" dirty="0" smtClean="0"/>
              <a:t>To explain why younger rocks outcrop to the west, remember that …</a:t>
            </a:r>
          </a:p>
        </p:txBody>
      </p:sp>
      <p:sp>
        <p:nvSpPr>
          <p:cNvPr id="171012" name="Slide Number Placeholder 3"/>
          <p:cNvSpPr>
            <a:spLocks noGrp="1"/>
          </p:cNvSpPr>
          <p:nvPr>
            <p:ph type="sldNum" sz="quarter" idx="5"/>
          </p:nvPr>
        </p:nvSpPr>
        <p:spPr>
          <a:noFill/>
        </p:spPr>
        <p:txBody>
          <a:bodyPr/>
          <a:lstStyle/>
          <a:p>
            <a:fld id="{D315A3F6-D1DB-49E3-9F9C-5A2B1BD470D0}"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r>
              <a:rPr lang="en-US" dirty="0" smtClean="0"/>
              <a:t>… the accretionary wedge is made from sediments scraped off of the oceanic plate and that the age of that plate gets younger towards the ridge.</a:t>
            </a:r>
          </a:p>
        </p:txBody>
      </p:sp>
      <p:sp>
        <p:nvSpPr>
          <p:cNvPr id="172036" name="Slide Number Placeholder 3"/>
          <p:cNvSpPr>
            <a:spLocks noGrp="1"/>
          </p:cNvSpPr>
          <p:nvPr>
            <p:ph type="sldNum" sz="quarter" idx="5"/>
          </p:nvPr>
        </p:nvSpPr>
        <p:spPr>
          <a:noFill/>
        </p:spPr>
        <p:txBody>
          <a:bodyPr/>
          <a:lstStyle/>
          <a:p>
            <a:fld id="{CEFB35E4-91CF-405A-9C2B-BF0662055FCD}"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r>
              <a:rPr lang="en-US" dirty="0" smtClean="0"/>
              <a:t>The younger sediments to the west get thrust under the older sediments to east, …</a:t>
            </a:r>
          </a:p>
        </p:txBody>
      </p:sp>
      <p:sp>
        <p:nvSpPr>
          <p:cNvPr id="173060" name="Slide Number Placeholder 3"/>
          <p:cNvSpPr>
            <a:spLocks noGrp="1"/>
          </p:cNvSpPr>
          <p:nvPr>
            <p:ph type="sldNum" sz="quarter" idx="5"/>
          </p:nvPr>
        </p:nvSpPr>
        <p:spPr>
          <a:noFill/>
        </p:spPr>
        <p:txBody>
          <a:bodyPr/>
          <a:lstStyle/>
          <a:p>
            <a:fld id="{F49BD979-738B-42B4-86A5-90AA8AE13ADD}"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r>
              <a:rPr lang="en-US" dirty="0" smtClean="0"/>
              <a:t>… uplifting and rotating the older rocks to progressively more vertical inclinations. </a:t>
            </a:r>
          </a:p>
        </p:txBody>
      </p:sp>
      <p:sp>
        <p:nvSpPr>
          <p:cNvPr id="174084" name="Slide Number Placeholder 3"/>
          <p:cNvSpPr>
            <a:spLocks noGrp="1"/>
          </p:cNvSpPr>
          <p:nvPr>
            <p:ph type="sldNum" sz="quarter" idx="5"/>
          </p:nvPr>
        </p:nvSpPr>
        <p:spPr>
          <a:noFill/>
        </p:spPr>
        <p:txBody>
          <a:bodyPr/>
          <a:lstStyle/>
          <a:p>
            <a:fld id="{B912B3EE-36ED-4737-8095-D236AD58726B}"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dirty="0" smtClean="0"/>
              <a:t>So layers and thrust faults that were initially near-horizontal…</a:t>
            </a:r>
          </a:p>
        </p:txBody>
      </p:sp>
      <p:sp>
        <p:nvSpPr>
          <p:cNvPr id="175108" name="Slide Number Placeholder 3"/>
          <p:cNvSpPr>
            <a:spLocks noGrp="1"/>
          </p:cNvSpPr>
          <p:nvPr>
            <p:ph type="sldNum" sz="quarter" idx="5"/>
          </p:nvPr>
        </p:nvSpPr>
        <p:spPr>
          <a:noFill/>
        </p:spPr>
        <p:txBody>
          <a:bodyPr/>
          <a:lstStyle/>
          <a:p>
            <a:fld id="{09CD7BD3-8D45-4FEB-80D6-6CEC2DBDB18D}"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r>
              <a:rPr lang="en-US" dirty="0" smtClean="0"/>
              <a:t>… end up near vertical in Olympic National Park. Once exposed at the surface these rocks get weathered, eroded…</a:t>
            </a:r>
          </a:p>
        </p:txBody>
      </p:sp>
      <p:sp>
        <p:nvSpPr>
          <p:cNvPr id="176132" name="Slide Number Placeholder 3"/>
          <p:cNvSpPr>
            <a:spLocks noGrp="1"/>
          </p:cNvSpPr>
          <p:nvPr>
            <p:ph type="sldNum" sz="quarter" idx="5"/>
          </p:nvPr>
        </p:nvSpPr>
        <p:spPr>
          <a:noFill/>
        </p:spPr>
        <p:txBody>
          <a:bodyPr/>
          <a:lstStyle/>
          <a:p>
            <a:fld id="{F89855E8-7349-49BA-AE40-E79EBA1A84A9}"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r>
              <a:rPr lang="en-US" dirty="0" smtClean="0"/>
              <a:t>… washed into the ocean, ...</a:t>
            </a:r>
          </a:p>
        </p:txBody>
      </p:sp>
      <p:sp>
        <p:nvSpPr>
          <p:cNvPr id="177156" name="Slide Number Placeholder 3"/>
          <p:cNvSpPr>
            <a:spLocks noGrp="1"/>
          </p:cNvSpPr>
          <p:nvPr>
            <p:ph type="sldNum" sz="quarter" idx="5"/>
          </p:nvPr>
        </p:nvSpPr>
        <p:spPr>
          <a:noFill/>
        </p:spPr>
        <p:txBody>
          <a:bodyPr/>
          <a:lstStyle/>
          <a:p>
            <a:fld id="{6C2C33E8-D7F5-48FA-B743-33F7F5A5CAFF}"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r>
              <a:rPr lang="en-US" dirty="0" smtClean="0"/>
              <a:t>… carried out to sea by turbidity </a:t>
            </a:r>
            <a:r>
              <a:rPr lang="en-US" dirty="0" smtClean="0"/>
              <a:t>currents</a:t>
            </a:r>
            <a:r>
              <a:rPr lang="en-US" baseline="0" dirty="0" smtClean="0"/>
              <a:t> </a:t>
            </a:r>
            <a:r>
              <a:rPr lang="en-US" dirty="0" smtClean="0"/>
              <a:t>...</a:t>
            </a:r>
            <a:endParaRPr lang="en-US" dirty="0" smtClean="0"/>
          </a:p>
        </p:txBody>
      </p:sp>
      <p:sp>
        <p:nvSpPr>
          <p:cNvPr id="178180" name="Slide Number Placeholder 3"/>
          <p:cNvSpPr>
            <a:spLocks noGrp="1"/>
          </p:cNvSpPr>
          <p:nvPr>
            <p:ph type="sldNum" sz="quarter" idx="5"/>
          </p:nvPr>
        </p:nvSpPr>
        <p:spPr>
          <a:noFill/>
        </p:spPr>
        <p:txBody>
          <a:bodyPr/>
          <a:lstStyle/>
          <a:p>
            <a:fld id="{B5994CE5-9F42-48D3-B1F9-52E00C005717}"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r>
              <a:rPr lang="en-US" dirty="0" smtClean="0"/>
              <a:t>…where subduction once again works them to the bottom of the accretionary wedge, </a:t>
            </a:r>
          </a:p>
        </p:txBody>
      </p:sp>
      <p:sp>
        <p:nvSpPr>
          <p:cNvPr id="179204" name="Slide Number Placeholder 3"/>
          <p:cNvSpPr>
            <a:spLocks noGrp="1"/>
          </p:cNvSpPr>
          <p:nvPr>
            <p:ph type="sldNum" sz="quarter" idx="5"/>
          </p:nvPr>
        </p:nvSpPr>
        <p:spPr>
          <a:noFill/>
        </p:spPr>
        <p:txBody>
          <a:bodyPr/>
          <a:lstStyle/>
          <a:p>
            <a:fld id="{2DAA76EA-8B67-4A0E-9948-6B20BA89DD9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dirty="0" smtClean="0"/>
              <a:t>Now let’s put a green card on top of each of these to represent a different layer of strata.</a:t>
            </a:r>
          </a:p>
        </p:txBody>
      </p:sp>
      <p:sp>
        <p:nvSpPr>
          <p:cNvPr id="161796" name="Slide Number Placeholder 3"/>
          <p:cNvSpPr>
            <a:spLocks noGrp="1"/>
          </p:cNvSpPr>
          <p:nvPr>
            <p:ph type="sldNum" sz="quarter" idx="5"/>
          </p:nvPr>
        </p:nvSpPr>
        <p:spPr>
          <a:noFill/>
        </p:spPr>
        <p:txBody>
          <a:bodyPr/>
          <a:lstStyle/>
          <a:p>
            <a:fld id="{483E8C9A-0E63-4421-BF71-F4C297E0B383}"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dirty="0" smtClean="0"/>
              <a:t>…only to get uplifted a few million years later </a:t>
            </a:r>
            <a:r>
              <a:rPr lang="en-US" dirty="0" smtClean="0"/>
              <a:t>and </a:t>
            </a:r>
            <a:r>
              <a:rPr lang="en-US" dirty="0" smtClean="0"/>
              <a:t>the cycle begins anew. </a:t>
            </a:r>
          </a:p>
        </p:txBody>
      </p:sp>
      <p:sp>
        <p:nvSpPr>
          <p:cNvPr id="180228" name="Slide Number Placeholder 3"/>
          <p:cNvSpPr>
            <a:spLocks noGrp="1"/>
          </p:cNvSpPr>
          <p:nvPr>
            <p:ph type="sldNum" sz="quarter" idx="5"/>
          </p:nvPr>
        </p:nvSpPr>
        <p:spPr>
          <a:noFill/>
        </p:spPr>
        <p:txBody>
          <a:bodyPr/>
          <a:lstStyle/>
          <a:p>
            <a:fld id="{7A9A3413-EBB2-49CE-9AD4-DBEAD3A79E82}"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t>Depending on how far down the sediments are subducted, the cycle may take as little as 4 million years or as long as 20 million years. Thus in the 20 million years that the wedge has been active, some subducted sediment has made as many five trips around this cycle, while some has not yet reached the surface.</a:t>
            </a:r>
          </a:p>
        </p:txBody>
      </p:sp>
      <p:sp>
        <p:nvSpPr>
          <p:cNvPr id="181252" name="Slide Number Placeholder 3"/>
          <p:cNvSpPr>
            <a:spLocks noGrp="1"/>
          </p:cNvSpPr>
          <p:nvPr>
            <p:ph type="sldNum" sz="quarter" idx="5"/>
          </p:nvPr>
        </p:nvSpPr>
        <p:spPr>
          <a:noFill/>
        </p:spPr>
        <p:txBody>
          <a:bodyPr/>
          <a:lstStyle/>
          <a:p>
            <a:fld id="{8B36AC44-CCFD-4722-B45A-59F84CE0FDE8}"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en-US" dirty="0" smtClean="0"/>
              <a:t>Superimposed on this general pattern are </a:t>
            </a:r>
            <a:r>
              <a:rPr lang="en-US" dirty="0" smtClean="0"/>
              <a:t>three </a:t>
            </a:r>
            <a:r>
              <a:rPr lang="en-US" dirty="0" smtClean="0"/>
              <a:t>structural complexities. First, more than just turbidite and pelagic clay were accreted.</a:t>
            </a:r>
          </a:p>
        </p:txBody>
      </p:sp>
      <p:sp>
        <p:nvSpPr>
          <p:cNvPr id="182276" name="Slide Number Placeholder 3"/>
          <p:cNvSpPr>
            <a:spLocks noGrp="1"/>
          </p:cNvSpPr>
          <p:nvPr>
            <p:ph type="sldNum" sz="quarter" idx="5"/>
          </p:nvPr>
        </p:nvSpPr>
        <p:spPr>
          <a:noFill/>
        </p:spPr>
        <p:txBody>
          <a:bodyPr/>
          <a:lstStyle/>
          <a:p>
            <a:fld id="{0542AD39-0636-4B88-87F6-12F64AB429EA}"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smtClean="0"/>
              <a:t>Remember all that pillow basalt?</a:t>
            </a:r>
          </a:p>
        </p:txBody>
      </p:sp>
      <p:sp>
        <p:nvSpPr>
          <p:cNvPr id="183300" name="Slide Number Placeholder 3"/>
          <p:cNvSpPr>
            <a:spLocks noGrp="1"/>
          </p:cNvSpPr>
          <p:nvPr>
            <p:ph type="sldNum" sz="quarter" idx="5"/>
          </p:nvPr>
        </p:nvSpPr>
        <p:spPr>
          <a:noFill/>
        </p:spPr>
        <p:txBody>
          <a:bodyPr/>
          <a:lstStyle/>
          <a:p>
            <a:fld id="{8D2366EC-10C4-4C69-9766-153F1A31DEEC}"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r>
              <a:rPr lang="en-US" dirty="0" smtClean="0"/>
              <a:t>Well they erupted from a series of ocean volcanoes much like the Hawaiian </a:t>
            </a:r>
            <a:r>
              <a:rPr lang="en-US" dirty="0" smtClean="0"/>
              <a:t>Islands</a:t>
            </a:r>
            <a:r>
              <a:rPr lang="en-US" dirty="0" smtClean="0"/>
              <a:t>, only these volcanoes never reached the surface. When brought to the trench, they were far too large for the subduction zone to “swallow”, and so were scraped off and accreted to the western edge of the North American Plate. Such land masses that did not form in their present location are called exotic terranes.</a:t>
            </a:r>
          </a:p>
        </p:txBody>
      </p:sp>
      <p:sp>
        <p:nvSpPr>
          <p:cNvPr id="184324" name="Slide Number Placeholder 3"/>
          <p:cNvSpPr>
            <a:spLocks noGrp="1"/>
          </p:cNvSpPr>
          <p:nvPr>
            <p:ph type="sldNum" sz="quarter" idx="5"/>
          </p:nvPr>
        </p:nvSpPr>
        <p:spPr>
          <a:noFill/>
        </p:spPr>
        <p:txBody>
          <a:bodyPr/>
          <a:lstStyle/>
          <a:p>
            <a:fld id="{CFB30183-78E8-42CF-ACE0-91F320202B6D}"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r>
              <a:rPr lang="en-US" dirty="0" smtClean="0"/>
              <a:t>Before the Olympic terrane docked, several other terranes had already been accreted, including the Wrangellia, San Juan and Coast Ranges terranes, …</a:t>
            </a:r>
          </a:p>
        </p:txBody>
      </p:sp>
      <p:sp>
        <p:nvSpPr>
          <p:cNvPr id="185348" name="Slide Number Placeholder 3"/>
          <p:cNvSpPr>
            <a:spLocks noGrp="1"/>
          </p:cNvSpPr>
          <p:nvPr>
            <p:ph type="sldNum" sz="quarter" idx="5"/>
          </p:nvPr>
        </p:nvSpPr>
        <p:spPr>
          <a:noFill/>
        </p:spPr>
        <p:txBody>
          <a:bodyPr/>
          <a:lstStyle/>
          <a:p>
            <a:fld id="{ABE0D2B9-07AE-45E3-AA91-B4F79FC2A979}"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r>
              <a:rPr lang="en-US" dirty="0" smtClean="0"/>
              <a:t>… which when accreted left a little nook for the Olympic terrane to squeeze into.</a:t>
            </a:r>
          </a:p>
        </p:txBody>
      </p:sp>
      <p:sp>
        <p:nvSpPr>
          <p:cNvPr id="186372" name="Slide Number Placeholder 3"/>
          <p:cNvSpPr>
            <a:spLocks noGrp="1"/>
          </p:cNvSpPr>
          <p:nvPr>
            <p:ph type="sldNum" sz="quarter" idx="5"/>
          </p:nvPr>
        </p:nvSpPr>
        <p:spPr>
          <a:noFill/>
        </p:spPr>
        <p:txBody>
          <a:bodyPr/>
          <a:lstStyle/>
          <a:p>
            <a:fld id="{0A4CAAE4-B81D-4460-BA43-88A473FBF4DA}"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r>
              <a:rPr lang="en-US" dirty="0" smtClean="0"/>
              <a:t>The basaltic horseshoe formed as the Olympic terrane pressed against the confining Wrangellia, San Juan and Coast Ranges terranes. </a:t>
            </a:r>
          </a:p>
          <a:p>
            <a:endParaRPr lang="en-US" dirty="0" smtClean="0"/>
          </a:p>
        </p:txBody>
      </p:sp>
      <p:sp>
        <p:nvSpPr>
          <p:cNvPr id="187396" name="Slide Number Placeholder 3"/>
          <p:cNvSpPr>
            <a:spLocks noGrp="1"/>
          </p:cNvSpPr>
          <p:nvPr>
            <p:ph type="sldNum" sz="quarter" idx="5"/>
          </p:nvPr>
        </p:nvSpPr>
        <p:spPr>
          <a:noFill/>
        </p:spPr>
        <p:txBody>
          <a:bodyPr/>
          <a:lstStyle/>
          <a:p>
            <a:fld id="{E3C3616A-6AC2-4BA5-B4EF-E6ACA1B71923}"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r>
              <a:rPr lang="en-US" dirty="0" smtClean="0"/>
              <a:t>Notice that folding also occurs somewhat over and under the basaltic horseshoe as well. </a:t>
            </a:r>
          </a:p>
        </p:txBody>
      </p:sp>
      <p:sp>
        <p:nvSpPr>
          <p:cNvPr id="188420" name="Slide Number Placeholder 3"/>
          <p:cNvSpPr>
            <a:spLocks noGrp="1"/>
          </p:cNvSpPr>
          <p:nvPr>
            <p:ph type="sldNum" sz="quarter" idx="5"/>
          </p:nvPr>
        </p:nvSpPr>
        <p:spPr>
          <a:noFill/>
        </p:spPr>
        <p:txBody>
          <a:bodyPr/>
          <a:lstStyle/>
          <a:p>
            <a:fld id="{495DE9F4-B0DB-4604-AD59-01267B43BB97}"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r>
              <a:rPr lang="en-US" dirty="0" smtClean="0"/>
              <a:t>So there is folding in two directions, …</a:t>
            </a:r>
          </a:p>
        </p:txBody>
      </p:sp>
      <p:sp>
        <p:nvSpPr>
          <p:cNvPr id="189444" name="Slide Number Placeholder 3"/>
          <p:cNvSpPr>
            <a:spLocks noGrp="1"/>
          </p:cNvSpPr>
          <p:nvPr>
            <p:ph type="sldNum" sz="quarter" idx="5"/>
          </p:nvPr>
        </p:nvSpPr>
        <p:spPr>
          <a:noFill/>
        </p:spPr>
        <p:txBody>
          <a:bodyPr/>
          <a:lstStyle/>
          <a:p>
            <a:fld id="{4D8188A5-3C4A-4D46-8838-A6D80634C7A3}"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dirty="0" smtClean="0"/>
          </a:p>
        </p:txBody>
      </p:sp>
      <p:sp>
        <p:nvSpPr>
          <p:cNvPr id="162820" name="Slide Number Placeholder 3"/>
          <p:cNvSpPr>
            <a:spLocks noGrp="1"/>
          </p:cNvSpPr>
          <p:nvPr>
            <p:ph type="sldNum" sz="quarter" idx="5"/>
          </p:nvPr>
        </p:nvSpPr>
        <p:spPr>
          <a:noFill/>
        </p:spPr>
        <p:txBody>
          <a:bodyPr/>
          <a:lstStyle/>
          <a:p>
            <a:fld id="{14AC2ACD-5EFA-41D2-95CD-A75D7C1C1480}"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r>
              <a:rPr lang="en-US" dirty="0" smtClean="0"/>
              <a:t>… which produced an unusual metamorphic rock known as pencil slate.</a:t>
            </a:r>
          </a:p>
        </p:txBody>
      </p:sp>
      <p:sp>
        <p:nvSpPr>
          <p:cNvPr id="190468" name="Slide Number Placeholder 3"/>
          <p:cNvSpPr>
            <a:spLocks noGrp="1"/>
          </p:cNvSpPr>
          <p:nvPr>
            <p:ph type="sldNum" sz="quarter" idx="5"/>
          </p:nvPr>
        </p:nvSpPr>
        <p:spPr>
          <a:noFill/>
        </p:spPr>
        <p:txBody>
          <a:bodyPr/>
          <a:lstStyle/>
          <a:p>
            <a:fld id="{24809363-CFCA-4A90-B592-CABE22581B7E}"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r>
              <a:rPr lang="en-US" dirty="0" smtClean="0"/>
              <a:t>Pencil slate forms when there are two directions of folding because folding usually produces slatey cleavage perpendicular to the direction in which the compression was applied. In Olympic National Park a second direction of folding was involved which produced a second direction of slatey cleavage more or less perpendicular to the first. </a:t>
            </a:r>
          </a:p>
        </p:txBody>
      </p:sp>
      <p:sp>
        <p:nvSpPr>
          <p:cNvPr id="191492" name="Slide Number Placeholder 3"/>
          <p:cNvSpPr>
            <a:spLocks noGrp="1"/>
          </p:cNvSpPr>
          <p:nvPr>
            <p:ph type="sldNum" sz="quarter" idx="5"/>
          </p:nvPr>
        </p:nvSpPr>
        <p:spPr>
          <a:noFill/>
        </p:spPr>
        <p:txBody>
          <a:bodyPr/>
          <a:lstStyle/>
          <a:p>
            <a:fld id="{F993ED4A-90EB-4F81-B3F0-7D492D374235}"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r>
              <a:rPr lang="en-US" dirty="0" smtClean="0"/>
              <a:t>There is one more important structural complexity we need to </a:t>
            </a:r>
            <a:r>
              <a:rPr lang="en-US" dirty="0" smtClean="0"/>
              <a:t>explain.</a:t>
            </a:r>
            <a:r>
              <a:rPr lang="en-US" baseline="0" dirty="0" smtClean="0"/>
              <a:t> That </a:t>
            </a:r>
            <a:r>
              <a:rPr lang="en-US" baseline="0" smtClean="0"/>
              <a:t>would be </a:t>
            </a:r>
            <a:r>
              <a:rPr lang="en-US" smtClean="0"/>
              <a:t>the </a:t>
            </a:r>
            <a:r>
              <a:rPr lang="en-US" dirty="0" smtClean="0"/>
              <a:t>affects of water migrating upwards from the subducted plate.</a:t>
            </a:r>
          </a:p>
        </p:txBody>
      </p:sp>
      <p:sp>
        <p:nvSpPr>
          <p:cNvPr id="192516" name="Slide Number Placeholder 3"/>
          <p:cNvSpPr>
            <a:spLocks noGrp="1"/>
          </p:cNvSpPr>
          <p:nvPr>
            <p:ph type="sldNum" sz="quarter" idx="5"/>
          </p:nvPr>
        </p:nvSpPr>
        <p:spPr>
          <a:noFill/>
        </p:spPr>
        <p:txBody>
          <a:bodyPr/>
          <a:lstStyle/>
          <a:p>
            <a:fld id="{47634E5A-BB70-47C9-A753-E28B6AE551BE}"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en-US" dirty="0" smtClean="0"/>
              <a:t>Water that gets carried down subduction zones comes from two sources. First, water is added to the ocean crust by hot spring systems at the ocean ridge, and second water occurs in the sediments deposited on top of the oceanic crust. </a:t>
            </a:r>
          </a:p>
        </p:txBody>
      </p:sp>
      <p:sp>
        <p:nvSpPr>
          <p:cNvPr id="193540" name="Slide Number Placeholder 3"/>
          <p:cNvSpPr>
            <a:spLocks noGrp="1"/>
          </p:cNvSpPr>
          <p:nvPr>
            <p:ph type="sldNum" sz="quarter" idx="5"/>
          </p:nvPr>
        </p:nvSpPr>
        <p:spPr>
          <a:noFill/>
        </p:spPr>
        <p:txBody>
          <a:bodyPr/>
          <a:lstStyle/>
          <a:p>
            <a:fld id="{C2357C97-5EB8-4743-AE00-7996139F6D69}"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en-US" dirty="0" smtClean="0"/>
              <a:t>Under higher pressures and temperatures this water is “sweated” out from the subducted crust and sediments into the overlying accretionary wedge and lithospheric mantle.</a:t>
            </a:r>
          </a:p>
        </p:txBody>
      </p:sp>
      <p:sp>
        <p:nvSpPr>
          <p:cNvPr id="194564" name="Slide Number Placeholder 3"/>
          <p:cNvSpPr>
            <a:spLocks noGrp="1"/>
          </p:cNvSpPr>
          <p:nvPr>
            <p:ph type="sldNum" sz="quarter" idx="5"/>
          </p:nvPr>
        </p:nvSpPr>
        <p:spPr>
          <a:noFill/>
        </p:spPr>
        <p:txBody>
          <a:bodyPr/>
          <a:lstStyle/>
          <a:p>
            <a:fld id="{8A16ACA4-CEA1-4EBA-A7EF-1D7BC8CA1789}"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r>
              <a:rPr lang="en-US" dirty="0" smtClean="0"/>
              <a:t>When water is added to rocks under high pressures and temperature, it greatly increases ion mobility and metamorphic reaction rates. Combined with the intense shearing that takes place in the deepest parts of the wedge, the enhanced metamorphism due to the addition of water results in a chaotic mixture of rock types, folds and thrust faults named after the French word for mixture – Mélange. Under thrusting of additional sediment eventually works the mélange towards the surface.</a:t>
            </a:r>
          </a:p>
        </p:txBody>
      </p:sp>
      <p:sp>
        <p:nvSpPr>
          <p:cNvPr id="195588" name="Slide Number Placeholder 3"/>
          <p:cNvSpPr>
            <a:spLocks noGrp="1"/>
          </p:cNvSpPr>
          <p:nvPr>
            <p:ph type="sldNum" sz="quarter" idx="5"/>
          </p:nvPr>
        </p:nvSpPr>
        <p:spPr>
          <a:noFill/>
        </p:spPr>
        <p:txBody>
          <a:bodyPr/>
          <a:lstStyle/>
          <a:p>
            <a:fld id="{85A4B6D8-A674-4CCF-A907-2EE030E1E68A}"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r>
              <a:rPr lang="en-US" dirty="0" smtClean="0"/>
              <a:t>When infused with hot, pressurized water, the wedge of lithospheric mantle above the subducted plate is far more unstable than the sediments of the accretionary wedge, so a highly altered rock called serpentinite forms. Serpentinite’s high water content makes it relatively buoyant and plastic, which allows it to rise towards the surface much in the same way salt diapirs do. However, because the Olympic accretionary wedge is fairly young, relatively little serpentinite or mélange have formed and too little erosion has occurred to expose much of these rock types in the Park. Mélange and serpentinite are far more common in older accretionary wedges like in Redwood National Park.</a:t>
            </a:r>
          </a:p>
        </p:txBody>
      </p:sp>
      <p:sp>
        <p:nvSpPr>
          <p:cNvPr id="196612" name="Slide Number Placeholder 3"/>
          <p:cNvSpPr>
            <a:spLocks noGrp="1"/>
          </p:cNvSpPr>
          <p:nvPr>
            <p:ph type="sldNum" sz="quarter" idx="5"/>
          </p:nvPr>
        </p:nvSpPr>
        <p:spPr>
          <a:noFill/>
        </p:spPr>
        <p:txBody>
          <a:bodyPr/>
          <a:lstStyle/>
          <a:p>
            <a:fld id="{F07D705F-EC7A-4F32-A64A-5276A76A18BB}"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r>
              <a:rPr lang="en-US" dirty="0" smtClean="0"/>
              <a:t>Nonetheless there are two surface expressions of the large amount of hot, pressurized water rising from the subducted plate. </a:t>
            </a:r>
          </a:p>
          <a:p>
            <a:endParaRPr lang="en-US" dirty="0" smtClean="0"/>
          </a:p>
        </p:txBody>
      </p:sp>
      <p:sp>
        <p:nvSpPr>
          <p:cNvPr id="197636" name="Slide Number Placeholder 3"/>
          <p:cNvSpPr>
            <a:spLocks noGrp="1"/>
          </p:cNvSpPr>
          <p:nvPr>
            <p:ph type="sldNum" sz="quarter" idx="5"/>
          </p:nvPr>
        </p:nvSpPr>
        <p:spPr>
          <a:noFill/>
        </p:spPr>
        <p:txBody>
          <a:bodyPr/>
          <a:lstStyle/>
          <a:p>
            <a:fld id="{B51D9311-7D6D-49FF-85C4-DAD8E4C19845}"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r>
              <a:rPr lang="en-US" dirty="0" smtClean="0"/>
              <a:t>The most obvious would seem to be the numerous hot springs in the park, but most of the water here is surface water that has circulated to great depth along fault zones and resurfaced.</a:t>
            </a:r>
          </a:p>
        </p:txBody>
      </p:sp>
      <p:sp>
        <p:nvSpPr>
          <p:cNvPr id="198660" name="Slide Number Placeholder 3"/>
          <p:cNvSpPr>
            <a:spLocks noGrp="1"/>
          </p:cNvSpPr>
          <p:nvPr>
            <p:ph type="sldNum" sz="quarter" idx="5"/>
          </p:nvPr>
        </p:nvSpPr>
        <p:spPr>
          <a:noFill/>
        </p:spPr>
        <p:txBody>
          <a:bodyPr/>
          <a:lstStyle/>
          <a:p>
            <a:fld id="{02F9E1AE-CC74-4C4B-9814-4A3893459DAA}"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r>
              <a:rPr lang="en-US" dirty="0" smtClean="0"/>
              <a:t>Quartz veins are less ambiguously related to the action of water emanating from the subducted plate. They form as silica is reprecipitated near the surface after being dissolved from siliceous ooze and reworked turbidites by the hot, pressurized water at depth.</a:t>
            </a:r>
          </a:p>
        </p:txBody>
      </p:sp>
      <p:sp>
        <p:nvSpPr>
          <p:cNvPr id="199684" name="Slide Number Placeholder 3"/>
          <p:cNvSpPr>
            <a:spLocks noGrp="1"/>
          </p:cNvSpPr>
          <p:nvPr>
            <p:ph type="sldNum" sz="quarter" idx="5"/>
          </p:nvPr>
        </p:nvSpPr>
        <p:spPr>
          <a:noFill/>
        </p:spPr>
        <p:txBody>
          <a:bodyPr/>
          <a:lstStyle/>
          <a:p>
            <a:fld id="{D905808E-AC43-4759-94E3-F8B33AED0EBB}"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163844" name="Slide Number Placeholder 3"/>
          <p:cNvSpPr>
            <a:spLocks noGrp="1"/>
          </p:cNvSpPr>
          <p:nvPr>
            <p:ph type="sldNum" sz="quarter" idx="5"/>
          </p:nvPr>
        </p:nvSpPr>
        <p:spPr>
          <a:noFill/>
        </p:spPr>
        <p:txBody>
          <a:bodyPr/>
          <a:lstStyle/>
          <a:p>
            <a:fld id="{DF2FD8C1-D193-4F28-B4F6-5F2A0D5E5908}"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en-US" dirty="0" smtClean="0"/>
              <a:t>The dynamic interaction created by uplift of the accretionary wedge combined with wave erosion and deposition by rivers and glaciers created some noteworthy coastal landforms.</a:t>
            </a:r>
          </a:p>
        </p:txBody>
      </p:sp>
      <p:sp>
        <p:nvSpPr>
          <p:cNvPr id="200708" name="Slide Number Placeholder 3"/>
          <p:cNvSpPr>
            <a:spLocks noGrp="1"/>
          </p:cNvSpPr>
          <p:nvPr>
            <p:ph type="sldNum" sz="quarter" idx="5"/>
          </p:nvPr>
        </p:nvSpPr>
        <p:spPr>
          <a:noFill/>
        </p:spPr>
        <p:txBody>
          <a:bodyPr/>
          <a:lstStyle/>
          <a:p>
            <a:fld id="{9387A141-B90C-42C5-BA4B-6452DB3484DF}"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r>
              <a:rPr lang="en-US" dirty="0" smtClean="0"/>
              <a:t>First up notice that the foothills of the Olympic Mountains all reach about the same maximum elevation such that the coastal area is essentially a vast, partially eroded plain. This surface, now called a marine terrace, is underlain by a thick layer of glacial and fluvial (river) sediments deposited at or near sea level during a time when the land was lower and the sea was higher. The layer extended much further beyond the present shoreline, but following the uplift of the land and lowering of sea level, waves and rivers have eroded much of the terrace …</a:t>
            </a:r>
          </a:p>
        </p:txBody>
      </p:sp>
      <p:sp>
        <p:nvSpPr>
          <p:cNvPr id="201732" name="Slide Number Placeholder 3"/>
          <p:cNvSpPr>
            <a:spLocks noGrp="1"/>
          </p:cNvSpPr>
          <p:nvPr>
            <p:ph type="sldNum" sz="quarter" idx="5"/>
          </p:nvPr>
        </p:nvSpPr>
        <p:spPr>
          <a:noFill/>
        </p:spPr>
        <p:txBody>
          <a:bodyPr/>
          <a:lstStyle/>
          <a:p>
            <a:fld id="{AB241E7B-FA1A-4B82-8EE2-1FA87EED3784}"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 leaving remnants of the former surface and …</a:t>
            </a:r>
          </a:p>
        </p:txBody>
      </p:sp>
      <p:sp>
        <p:nvSpPr>
          <p:cNvPr id="202756" name="Slide Number Placeholder 3"/>
          <p:cNvSpPr>
            <a:spLocks noGrp="1"/>
          </p:cNvSpPr>
          <p:nvPr>
            <p:ph type="sldNum" sz="quarter" idx="5"/>
          </p:nvPr>
        </p:nvSpPr>
        <p:spPr>
          <a:noFill/>
        </p:spPr>
        <p:txBody>
          <a:bodyPr/>
          <a:lstStyle/>
          <a:p>
            <a:fld id="{12855EC2-C9DC-4C9B-B465-8D25CA885274}"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r>
              <a:rPr lang="en-US" dirty="0" smtClean="0"/>
              <a:t>… while forming a wave-cut platform near sea-level, on top of which a thinner sequence of sediments deposited. As was the case for the older sediments, uplift of the land and lowering of sea level exposed these sediments above sea level where they were eroded by wave action and to a lesser degree runoff. More erosion-resistant areas like Alexander Island …</a:t>
            </a:r>
          </a:p>
        </p:txBody>
      </p:sp>
      <p:sp>
        <p:nvSpPr>
          <p:cNvPr id="203780" name="Slide Number Placeholder 3"/>
          <p:cNvSpPr>
            <a:spLocks noGrp="1"/>
          </p:cNvSpPr>
          <p:nvPr>
            <p:ph type="sldNum" sz="quarter" idx="5"/>
          </p:nvPr>
        </p:nvSpPr>
        <p:spPr>
          <a:noFill/>
        </p:spPr>
        <p:txBody>
          <a:bodyPr/>
          <a:lstStyle/>
          <a:p>
            <a:fld id="{AB5D2106-13F4-47A3-8604-1E32BEDE3DEE}"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r>
              <a:rPr lang="en-US" dirty="0" smtClean="0"/>
              <a:t>… preserve isolated remnants of the former sediment layer and are capped by a relatively young marine terrace.</a:t>
            </a:r>
          </a:p>
        </p:txBody>
      </p:sp>
      <p:sp>
        <p:nvSpPr>
          <p:cNvPr id="204804" name="Slide Number Placeholder 3"/>
          <p:cNvSpPr>
            <a:spLocks noGrp="1"/>
          </p:cNvSpPr>
          <p:nvPr>
            <p:ph type="sldNum" sz="quarter" idx="5"/>
          </p:nvPr>
        </p:nvSpPr>
        <p:spPr>
          <a:noFill/>
        </p:spPr>
        <p:txBody>
          <a:bodyPr/>
          <a:lstStyle/>
          <a:p>
            <a:fld id="{09C59298-9653-448E-9427-4F4B65B0ADC3}"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r>
              <a:rPr lang="en-US" dirty="0" smtClean="0"/>
              <a:t>The highly variable rock types of accretionary wedges also led to variations in wave erosion rates. Sea arches form along headlands (points) where especially erodible rocks occur. If the arch enlarges and eventually collapses, a remnant of the former headland remains …</a:t>
            </a:r>
          </a:p>
        </p:txBody>
      </p:sp>
      <p:sp>
        <p:nvSpPr>
          <p:cNvPr id="205828" name="Slide Number Placeholder 3"/>
          <p:cNvSpPr>
            <a:spLocks noGrp="1"/>
          </p:cNvSpPr>
          <p:nvPr>
            <p:ph type="sldNum" sz="quarter" idx="5"/>
          </p:nvPr>
        </p:nvSpPr>
        <p:spPr>
          <a:noFill/>
        </p:spPr>
        <p:txBody>
          <a:bodyPr/>
          <a:lstStyle/>
          <a:p>
            <a:fld id="{50FA9DB5-D0BE-4A98-A542-1486603FAC08}"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r>
              <a:rPr lang="en-US" dirty="0" smtClean="0"/>
              <a:t>… called a sea stack, so named after their resemblance to hay stacks.</a:t>
            </a:r>
          </a:p>
        </p:txBody>
      </p:sp>
      <p:sp>
        <p:nvSpPr>
          <p:cNvPr id="206852" name="Slide Number Placeholder 3"/>
          <p:cNvSpPr>
            <a:spLocks noGrp="1"/>
          </p:cNvSpPr>
          <p:nvPr>
            <p:ph type="sldNum" sz="quarter" idx="5"/>
          </p:nvPr>
        </p:nvSpPr>
        <p:spPr>
          <a:noFill/>
        </p:spPr>
        <p:txBody>
          <a:bodyPr/>
          <a:lstStyle/>
          <a:p>
            <a:fld id="{E6D896B9-E370-4459-A848-97808EE734AF}"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r>
              <a:rPr lang="en-US" smtClean="0"/>
              <a:t>I have put together a model of the accretionary wedge in Olympic National Park for you </a:t>
            </a:r>
          </a:p>
        </p:txBody>
      </p:sp>
      <p:sp>
        <p:nvSpPr>
          <p:cNvPr id="207876" name="Slide Number Placeholder 3"/>
          <p:cNvSpPr>
            <a:spLocks noGrp="1"/>
          </p:cNvSpPr>
          <p:nvPr>
            <p:ph type="sldNum" sz="quarter" idx="5"/>
          </p:nvPr>
        </p:nvSpPr>
        <p:spPr>
          <a:noFill/>
        </p:spPr>
        <p:txBody>
          <a:bodyPr/>
          <a:lstStyle/>
          <a:p>
            <a:fld id="{07E6B471-2747-46A4-A7B9-089DB9524992}"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064C0F64-7CC8-46E5-8010-B4641B017B99}" type="slidenum">
              <a:rPr lang="en-US" smtClean="0"/>
              <a:pPr/>
              <a:t>49</a:t>
            </a:fld>
            <a:endParaRPr lang="en-US"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r>
              <a:rPr lang="en-US" smtClean="0"/>
              <a:t>Footwall cutoff with development of a small drag fold, Tertiary turbidite sequence of accretionary prism of SW Japan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r>
              <a:rPr lang="en-US" smtClean="0"/>
              <a:t>Here there are vast exposures of beautifully bare rock!</a:t>
            </a:r>
          </a:p>
        </p:txBody>
      </p:sp>
      <p:sp>
        <p:nvSpPr>
          <p:cNvPr id="209924" name="Slide Number Placeholder 3"/>
          <p:cNvSpPr>
            <a:spLocks noGrp="1"/>
          </p:cNvSpPr>
          <p:nvPr>
            <p:ph type="sldNum" sz="quarter" idx="5"/>
          </p:nvPr>
        </p:nvSpPr>
        <p:spPr>
          <a:noFill/>
        </p:spPr>
        <p:txBody>
          <a:bodyPr/>
          <a:lstStyle/>
          <a:p>
            <a:fld id="{0FD9DAFC-D938-43A0-AB56-FFCE1F9CFAC2}" type="slidenum">
              <a:rPr lang="en-US" smtClean="0"/>
              <a:pPr/>
              <a:t>50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164868" name="Slide Number Placeholder 3"/>
          <p:cNvSpPr>
            <a:spLocks noGrp="1"/>
          </p:cNvSpPr>
          <p:nvPr>
            <p:ph type="sldNum" sz="quarter" idx="5"/>
          </p:nvPr>
        </p:nvSpPr>
        <p:spPr>
          <a:noFill/>
        </p:spPr>
        <p:txBody>
          <a:bodyPr/>
          <a:lstStyle/>
          <a:p>
            <a:fld id="{5EE18D0F-D63F-4014-ACC1-8791FCF22579}"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pPr eaLnBrk="1" hangingPunct="1"/>
            <a:endParaRPr lang="en-US" smtClean="0"/>
          </a:p>
        </p:txBody>
      </p:sp>
      <p:sp>
        <p:nvSpPr>
          <p:cNvPr id="210948" name="Slide Number Placeholder 3"/>
          <p:cNvSpPr>
            <a:spLocks noGrp="1"/>
          </p:cNvSpPr>
          <p:nvPr>
            <p:ph type="sldNum" sz="quarter" idx="5"/>
          </p:nvPr>
        </p:nvSpPr>
        <p:spPr>
          <a:noFill/>
        </p:spPr>
        <p:txBody>
          <a:bodyPr/>
          <a:lstStyle/>
          <a:p>
            <a:fld id="{5DCE9768-F306-4E88-BD73-2261B178D0A7}" type="slidenum">
              <a:rPr lang="en-US" smtClean="0"/>
              <a:pPr/>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p>
        </p:txBody>
      </p:sp>
      <p:sp>
        <p:nvSpPr>
          <p:cNvPr id="211972" name="Slide Number Placeholder 3"/>
          <p:cNvSpPr>
            <a:spLocks noGrp="1"/>
          </p:cNvSpPr>
          <p:nvPr>
            <p:ph type="sldNum" sz="quarter" idx="5"/>
          </p:nvPr>
        </p:nvSpPr>
        <p:spPr>
          <a:noFill/>
        </p:spPr>
        <p:txBody>
          <a:bodyPr/>
          <a:lstStyle/>
          <a:p>
            <a:fld id="{C761D89C-AA08-4D8A-84F2-F5D577660345}" type="slidenum">
              <a:rPr lang="en-US" smtClean="0"/>
              <a:pPr/>
              <a:t>52</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212996" name="Slide Number Placeholder 3"/>
          <p:cNvSpPr>
            <a:spLocks noGrp="1"/>
          </p:cNvSpPr>
          <p:nvPr>
            <p:ph type="sldNum" sz="quarter" idx="5"/>
          </p:nvPr>
        </p:nvSpPr>
        <p:spPr>
          <a:noFill/>
        </p:spPr>
        <p:txBody>
          <a:bodyPr/>
          <a:lstStyle/>
          <a:p>
            <a:fld id="{6B9ED7C6-6609-4D30-9625-EF5DCD8F3BE2}" type="slidenum">
              <a:rPr lang="en-US" smtClean="0"/>
              <a:pPr/>
              <a:t>53</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r>
              <a:rPr lang="en-US" smtClean="0"/>
              <a:t>… so a hike through the park yields little to interest the die hard geologist.</a:t>
            </a:r>
          </a:p>
        </p:txBody>
      </p:sp>
      <p:sp>
        <p:nvSpPr>
          <p:cNvPr id="214020" name="Slide Number Placeholder 3"/>
          <p:cNvSpPr>
            <a:spLocks noGrp="1"/>
          </p:cNvSpPr>
          <p:nvPr>
            <p:ph type="sldNum" sz="quarter" idx="5"/>
          </p:nvPr>
        </p:nvSpPr>
        <p:spPr>
          <a:noFill/>
        </p:spPr>
        <p:txBody>
          <a:bodyPr/>
          <a:lstStyle/>
          <a:p>
            <a:fld id="{87D1C995-B621-460B-BB0D-B5CA7E441D20}" type="slidenum">
              <a:rPr lang="en-US" smtClean="0"/>
              <a:pPr/>
              <a:t>57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r>
              <a:rPr lang="en-US" dirty="0" smtClean="0"/>
              <a:t>Now let’s push the </a:t>
            </a:r>
            <a:r>
              <a:rPr lang="en-US" dirty="0" smtClean="0"/>
              <a:t>two-card packets </a:t>
            </a:r>
            <a:r>
              <a:rPr lang="en-US" dirty="0" smtClean="0"/>
              <a:t>under the adjacent packet to the right. This results in a pattern…</a:t>
            </a:r>
          </a:p>
        </p:txBody>
      </p:sp>
      <p:sp>
        <p:nvSpPr>
          <p:cNvPr id="165892" name="Slide Number Placeholder 3"/>
          <p:cNvSpPr>
            <a:spLocks noGrp="1"/>
          </p:cNvSpPr>
          <p:nvPr>
            <p:ph type="sldNum" sz="quarter" idx="5"/>
          </p:nvPr>
        </p:nvSpPr>
        <p:spPr>
          <a:noFill/>
        </p:spPr>
        <p:txBody>
          <a:bodyPr/>
          <a:lstStyle/>
          <a:p>
            <a:fld id="{944D4FD4-C46A-47F2-8B31-DA2E686E7723}"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r>
              <a:rPr lang="en-US" dirty="0" smtClean="0"/>
              <a:t>… that </a:t>
            </a:r>
            <a:r>
              <a:rPr lang="en-US" dirty="0" smtClean="0"/>
              <a:t>is not unlike repetition of ages we see in Olympic National Park. This kind of structure is called “thrust duplication” and is fractal in that the pattern is repeated at different scales. In the geologic map we see the largest scale of thrust duplication.</a:t>
            </a:r>
          </a:p>
        </p:txBody>
      </p:sp>
      <p:sp>
        <p:nvSpPr>
          <p:cNvPr id="166916" name="Slide Number Placeholder 3"/>
          <p:cNvSpPr>
            <a:spLocks noGrp="1"/>
          </p:cNvSpPr>
          <p:nvPr>
            <p:ph type="sldNum" sz="quarter" idx="5"/>
          </p:nvPr>
        </p:nvSpPr>
        <p:spPr>
          <a:noFill/>
        </p:spPr>
        <p:txBody>
          <a:bodyPr/>
          <a:lstStyle/>
          <a:p>
            <a:fld id="{5DF84B26-D3D9-4D70-ABC7-B5CC4774D920}"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r>
              <a:rPr lang="en-US" dirty="0" smtClean="0"/>
              <a:t>But the pattern is seen at smaller …</a:t>
            </a:r>
          </a:p>
        </p:txBody>
      </p:sp>
      <p:sp>
        <p:nvSpPr>
          <p:cNvPr id="167940" name="Slide Number Placeholder 3"/>
          <p:cNvSpPr>
            <a:spLocks noGrp="1"/>
          </p:cNvSpPr>
          <p:nvPr>
            <p:ph type="sldNum" sz="quarter" idx="5"/>
          </p:nvPr>
        </p:nvSpPr>
        <p:spPr>
          <a:noFill/>
        </p:spPr>
        <p:txBody>
          <a:bodyPr/>
          <a:lstStyle/>
          <a:p>
            <a:fld id="{F657924F-DF5D-4866-82D1-432409664CEE}"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994F319-01D9-43FD-9C34-045A07EB07A3}" type="slidenum">
              <a:rPr lang="en-US" smtClean="0"/>
              <a:pPr/>
              <a:t>9</a:t>
            </a:fld>
            <a:endParaRPr lang="en-US"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dirty="0" smtClean="0"/>
              <a:t>.. and smaller..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F60467-B0A4-49ED-9A64-8F69E7580C0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5FCA39-C552-490A-9404-3723DE9FE32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BE46AB-ED85-4D46-A5F4-D4A49F9793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883D7-2A80-4DE8-A994-23B6D9A2EA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D5FDD-BA67-4706-B80D-8086405E29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037B35-C46C-49DA-B0B3-7C87CE0DF3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8BA380-4CD5-4A77-BEB7-1F337BEC0D0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8C49FD-60BB-4FCD-92F6-B339E87F2E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0AC92C-F69C-40A9-AE08-12DC9C8FCE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15BC06-0412-4DFD-823C-0B8D6D8894E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E6358F-ED96-436C-ACD4-FC7A5C1B813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C49FC8EF-D96B-401A-9757-3A8A5F6AF3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1202" name="Picture 22" descr="blue card.tif"/>
          <p:cNvPicPr>
            <a:picLocks noChangeAspect="1"/>
          </p:cNvPicPr>
          <p:nvPr/>
        </p:nvPicPr>
        <p:blipFill>
          <a:blip r:embed="rId4"/>
          <a:srcRect/>
          <a:stretch>
            <a:fillRect/>
          </a:stretch>
        </p:blipFill>
        <p:spPr bwMode="auto">
          <a:xfrm>
            <a:off x="6319838" y="2173288"/>
            <a:ext cx="1797050" cy="2511425"/>
          </a:xfrm>
          <a:prstGeom prst="rect">
            <a:avLst/>
          </a:prstGeom>
          <a:noFill/>
          <a:ln w="9525">
            <a:noFill/>
            <a:miter lim="800000"/>
            <a:headEnd/>
            <a:tailEnd/>
          </a:ln>
        </p:spPr>
      </p:pic>
      <p:pic>
        <p:nvPicPr>
          <p:cNvPr id="51203" name="Picture 23" descr="blue card.tif"/>
          <p:cNvPicPr>
            <a:picLocks noChangeAspect="1"/>
          </p:cNvPicPr>
          <p:nvPr/>
        </p:nvPicPr>
        <p:blipFill>
          <a:blip r:embed="rId4"/>
          <a:srcRect/>
          <a:stretch>
            <a:fillRect/>
          </a:stretch>
        </p:blipFill>
        <p:spPr bwMode="auto">
          <a:xfrm>
            <a:off x="4535488" y="2173288"/>
            <a:ext cx="1795462" cy="2511425"/>
          </a:xfrm>
          <a:prstGeom prst="rect">
            <a:avLst/>
          </a:prstGeom>
          <a:noFill/>
          <a:ln w="9525">
            <a:noFill/>
            <a:miter lim="800000"/>
            <a:headEnd/>
            <a:tailEnd/>
          </a:ln>
        </p:spPr>
      </p:pic>
      <p:pic>
        <p:nvPicPr>
          <p:cNvPr id="51204" name="Picture 24" descr="blue card.tif"/>
          <p:cNvPicPr>
            <a:picLocks noChangeAspect="1"/>
          </p:cNvPicPr>
          <p:nvPr/>
        </p:nvPicPr>
        <p:blipFill>
          <a:blip r:embed="rId4"/>
          <a:srcRect/>
          <a:stretch>
            <a:fillRect/>
          </a:stretch>
        </p:blipFill>
        <p:spPr bwMode="auto">
          <a:xfrm>
            <a:off x="2749550" y="2173288"/>
            <a:ext cx="1797050" cy="2511425"/>
          </a:xfrm>
          <a:prstGeom prst="rect">
            <a:avLst/>
          </a:prstGeom>
          <a:noFill/>
          <a:ln w="9525">
            <a:noFill/>
            <a:miter lim="800000"/>
            <a:headEnd/>
            <a:tailEnd/>
          </a:ln>
        </p:spPr>
      </p:pic>
      <p:pic>
        <p:nvPicPr>
          <p:cNvPr id="51205" name="Picture 25" descr="blue card.tif"/>
          <p:cNvPicPr>
            <a:picLocks noChangeAspect="1"/>
          </p:cNvPicPr>
          <p:nvPr/>
        </p:nvPicPr>
        <p:blipFill>
          <a:blip r:embed="rId4"/>
          <a:srcRect/>
          <a:stretch>
            <a:fillRect/>
          </a:stretch>
        </p:blipFill>
        <p:spPr bwMode="auto">
          <a:xfrm>
            <a:off x="963613" y="2173288"/>
            <a:ext cx="1797050" cy="251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uplexAAPGMod"/>
          <p:cNvPicPr>
            <a:picLocks noChangeAspect="1" noChangeArrowheads="1"/>
          </p:cNvPicPr>
          <p:nvPr/>
        </p:nvPicPr>
        <p:blipFill>
          <a:blip r:embed="rId3"/>
          <a:srcRect/>
          <a:stretch>
            <a:fillRect/>
          </a:stretch>
        </p:blipFill>
        <p:spPr bwMode="auto">
          <a:xfrm>
            <a:off x="0" y="609600"/>
            <a:ext cx="9144000" cy="4905375"/>
          </a:xfrm>
          <a:prstGeom prst="rect">
            <a:avLst/>
          </a:prstGeom>
          <a:noFill/>
          <a:ln w="9525">
            <a:noFill/>
            <a:miter lim="800000"/>
            <a:headEnd/>
            <a:tailEnd/>
          </a:ln>
        </p:spPr>
      </p:pic>
      <p:sp>
        <p:nvSpPr>
          <p:cNvPr id="60419" name="Text Box 3"/>
          <p:cNvSpPr txBox="1">
            <a:spLocks noChangeArrowheads="1"/>
          </p:cNvSpPr>
          <p:nvPr/>
        </p:nvSpPr>
        <p:spPr bwMode="auto">
          <a:xfrm>
            <a:off x="0" y="69850"/>
            <a:ext cx="9144000" cy="519113"/>
          </a:xfrm>
          <a:prstGeom prst="rect">
            <a:avLst/>
          </a:prstGeom>
          <a:noFill/>
          <a:ln w="9525">
            <a:noFill/>
            <a:miter lim="800000"/>
            <a:headEnd/>
            <a:tailEnd/>
          </a:ln>
        </p:spPr>
        <p:txBody>
          <a:bodyPr>
            <a:spAutoFit/>
          </a:bodyPr>
          <a:lstStyle/>
          <a:p>
            <a:pPr>
              <a:spcBef>
                <a:spcPct val="50000"/>
              </a:spcBef>
            </a:pPr>
            <a:r>
              <a:rPr lang="en-US" sz="2800"/>
              <a:t>Imbrication or “duplexing” of a single turbidite layer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3" descr="olygeolmap2"/>
          <p:cNvPicPr>
            <a:picLocks noChangeAspect="1" noChangeArrowheads="1"/>
          </p:cNvPicPr>
          <p:nvPr/>
        </p:nvPicPr>
        <p:blipFill>
          <a:blip r:embed="rId3"/>
          <a:srcRect/>
          <a:stretch>
            <a:fillRect/>
          </a:stretch>
        </p:blipFill>
        <p:spPr bwMode="auto">
          <a:xfrm>
            <a:off x="914400" y="0"/>
            <a:ext cx="7391400" cy="6840538"/>
          </a:xfrm>
          <a:prstGeom prst="rect">
            <a:avLst/>
          </a:prstGeom>
          <a:noFill/>
          <a:ln w="9525">
            <a:noFill/>
            <a:miter lim="800000"/>
            <a:headEnd/>
            <a:tailEnd/>
          </a:ln>
        </p:spPr>
      </p:pic>
      <p:sp>
        <p:nvSpPr>
          <p:cNvPr id="11" name="TextBox 10"/>
          <p:cNvSpPr txBox="1"/>
          <p:nvPr/>
        </p:nvSpPr>
        <p:spPr>
          <a:xfrm>
            <a:off x="4762500" y="2844800"/>
            <a:ext cx="20193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older</a:t>
            </a:r>
          </a:p>
        </p:txBody>
      </p:sp>
      <p:sp>
        <p:nvSpPr>
          <p:cNvPr id="12" name="TextBox 11"/>
          <p:cNvSpPr txBox="1"/>
          <p:nvPr/>
        </p:nvSpPr>
        <p:spPr>
          <a:xfrm>
            <a:off x="2489200" y="2832100"/>
            <a:ext cx="2019300" cy="584200"/>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younger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62467"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4" name="TextBox 3"/>
          <p:cNvSpPr txBox="1"/>
          <p:nvPr/>
        </p:nvSpPr>
        <p:spPr>
          <a:xfrm>
            <a:off x="4856163" y="1846263"/>
            <a:ext cx="3170237" cy="461962"/>
          </a:xfrm>
          <a:prstGeom prst="rect">
            <a:avLst/>
          </a:prstGeom>
          <a:noFill/>
        </p:spPr>
        <p:txBody>
          <a:bodyPr>
            <a:spAutoFit/>
          </a:bodyPr>
          <a:lstStyle/>
          <a:p>
            <a:pPr>
              <a:defRPr/>
            </a:pPr>
            <a:r>
              <a:rPr lang="en-US" sz="2400" dirty="0">
                <a:solidFill>
                  <a:schemeClr val="tx1"/>
                </a:solidFill>
                <a:effectLst>
                  <a:outerShdw blurRad="38100" dist="38100" dir="2700000" algn="tl">
                    <a:srgbClr val="000000">
                      <a:alpha val="43137"/>
                    </a:srgbClr>
                  </a:outerShdw>
                </a:effectLst>
              </a:rPr>
              <a:t>accretionary wedge</a:t>
            </a:r>
          </a:p>
        </p:txBody>
      </p:sp>
      <p:sp>
        <p:nvSpPr>
          <p:cNvPr id="62469" name="Left Brace 18"/>
          <p:cNvSpPr>
            <a:spLocks/>
          </p:cNvSpPr>
          <p:nvPr/>
        </p:nvSpPr>
        <p:spPr bwMode="auto">
          <a:xfrm rot="4686517">
            <a:off x="6343651" y="1470025"/>
            <a:ext cx="387350" cy="2130425"/>
          </a:xfrm>
          <a:prstGeom prst="leftBrace">
            <a:avLst>
              <a:gd name="adj1" fmla="val 52097"/>
              <a:gd name="adj2" fmla="val 52440"/>
            </a:avLst>
          </a:prstGeom>
          <a:noFill/>
          <a:ln w="31750" algn="ctr">
            <a:solidFill>
              <a:schemeClr val="tx1"/>
            </a:solidFill>
            <a:round/>
            <a:headEnd/>
            <a:tailEnd/>
          </a:ln>
        </p:spPr>
        <p:txBody>
          <a:bodyPr/>
          <a:lstStyle/>
          <a:p>
            <a:endParaRPr lang="en-US"/>
          </a:p>
        </p:txBody>
      </p:sp>
      <p:sp>
        <p:nvSpPr>
          <p:cNvPr id="6" name="TextBox 5"/>
          <p:cNvSpPr txBox="1"/>
          <p:nvPr/>
        </p:nvSpPr>
        <p:spPr>
          <a:xfrm>
            <a:off x="330200" y="2189163"/>
            <a:ext cx="1544638" cy="461962"/>
          </a:xfrm>
          <a:prstGeom prst="rect">
            <a:avLst/>
          </a:prstGeom>
          <a:noFill/>
        </p:spPr>
        <p:txBody>
          <a:bodyPr>
            <a:spAutoFit/>
          </a:bodyPr>
          <a:lstStyle/>
          <a:p>
            <a:pPr>
              <a:defRPr/>
            </a:pPr>
            <a:r>
              <a:rPr lang="en-US" sz="2400" dirty="0">
                <a:solidFill>
                  <a:schemeClr val="tx1"/>
                </a:solidFill>
                <a:effectLst>
                  <a:outerShdw blurRad="38100" dist="38100" dir="2700000" algn="tl">
                    <a:srgbClr val="000000">
                      <a:alpha val="43137"/>
                    </a:srgbClr>
                  </a:outerShdw>
                </a:effectLst>
              </a:rPr>
              <a:t>younger</a:t>
            </a:r>
          </a:p>
        </p:txBody>
      </p:sp>
      <p:sp>
        <p:nvSpPr>
          <p:cNvPr id="7" name="TextBox 6"/>
          <p:cNvSpPr txBox="1"/>
          <p:nvPr/>
        </p:nvSpPr>
        <p:spPr>
          <a:xfrm>
            <a:off x="2011363" y="2493963"/>
            <a:ext cx="1544637" cy="461962"/>
          </a:xfrm>
          <a:prstGeom prst="rect">
            <a:avLst/>
          </a:prstGeom>
          <a:noFill/>
        </p:spPr>
        <p:txBody>
          <a:bodyPr>
            <a:spAutoFit/>
          </a:bodyPr>
          <a:lstStyle/>
          <a:p>
            <a:pPr>
              <a:defRPr/>
            </a:pPr>
            <a:r>
              <a:rPr lang="en-US" sz="2400" dirty="0">
                <a:solidFill>
                  <a:schemeClr val="tx1"/>
                </a:solidFill>
                <a:effectLst>
                  <a:outerShdw blurRad="38100" dist="38100" dir="2700000" algn="tl">
                    <a:srgbClr val="000000">
                      <a:alpha val="43137"/>
                    </a:srgbClr>
                  </a:outerShdw>
                </a:effectLst>
              </a:rPr>
              <a:t>older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3" descr="olygeolmap2"/>
          <p:cNvPicPr>
            <a:picLocks noChangeAspect="1" noChangeArrowheads="1"/>
          </p:cNvPicPr>
          <p:nvPr/>
        </p:nvPicPr>
        <p:blipFill>
          <a:blip r:embed="rId3"/>
          <a:srcRect/>
          <a:stretch>
            <a:fillRect/>
          </a:stretch>
        </p:blipFill>
        <p:spPr bwMode="auto">
          <a:xfrm>
            <a:off x="914400" y="0"/>
            <a:ext cx="7391400" cy="6840538"/>
          </a:xfrm>
          <a:prstGeom prst="rect">
            <a:avLst/>
          </a:prstGeom>
          <a:noFill/>
          <a:ln w="9525">
            <a:noFill/>
            <a:miter lim="800000"/>
            <a:headEnd/>
            <a:tailEnd/>
          </a:ln>
        </p:spPr>
      </p:pic>
      <p:sp>
        <p:nvSpPr>
          <p:cNvPr id="11" name="TextBox 10"/>
          <p:cNvSpPr txBox="1"/>
          <p:nvPr/>
        </p:nvSpPr>
        <p:spPr>
          <a:xfrm>
            <a:off x="4762500" y="2844800"/>
            <a:ext cx="20193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older</a:t>
            </a:r>
          </a:p>
        </p:txBody>
      </p:sp>
      <p:sp>
        <p:nvSpPr>
          <p:cNvPr id="12" name="TextBox 11"/>
          <p:cNvSpPr txBox="1"/>
          <p:nvPr/>
        </p:nvSpPr>
        <p:spPr>
          <a:xfrm>
            <a:off x="2489200" y="2832100"/>
            <a:ext cx="2019300" cy="584200"/>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younger</a:t>
            </a:r>
          </a:p>
        </p:txBody>
      </p:sp>
      <p:pic>
        <p:nvPicPr>
          <p:cNvPr id="5" name="Picture 4" descr="green card2.tif"/>
          <p:cNvPicPr>
            <a:picLocks noChangeAspect="1"/>
          </p:cNvPicPr>
          <p:nvPr/>
        </p:nvPicPr>
        <p:blipFill>
          <a:blip r:embed="rId4"/>
          <a:srcRect/>
          <a:stretch>
            <a:fillRect/>
          </a:stretch>
        </p:blipFill>
        <p:spPr bwMode="auto">
          <a:xfrm>
            <a:off x="-7920038" y="3175"/>
            <a:ext cx="1816100" cy="2540000"/>
          </a:xfrm>
          <a:prstGeom prst="rect">
            <a:avLst/>
          </a:prstGeom>
          <a:noFill/>
          <a:ln w="9525">
            <a:noFill/>
            <a:miter lim="800000"/>
            <a:headEnd/>
            <a:tailEnd/>
          </a:ln>
        </p:spPr>
      </p:pic>
      <p:pic>
        <p:nvPicPr>
          <p:cNvPr id="6" name="Picture 5" descr="green card2.tif"/>
          <p:cNvPicPr>
            <a:picLocks noChangeAspect="1"/>
          </p:cNvPicPr>
          <p:nvPr/>
        </p:nvPicPr>
        <p:blipFill>
          <a:blip r:embed="rId4"/>
          <a:srcRect/>
          <a:stretch>
            <a:fillRect/>
          </a:stretch>
        </p:blipFill>
        <p:spPr bwMode="auto">
          <a:xfrm>
            <a:off x="-6091238" y="3175"/>
            <a:ext cx="1816100" cy="2540000"/>
          </a:xfrm>
          <a:prstGeom prst="rect">
            <a:avLst/>
          </a:prstGeom>
          <a:noFill/>
          <a:ln w="9525">
            <a:noFill/>
            <a:miter lim="800000"/>
            <a:headEnd/>
            <a:tailEnd/>
          </a:ln>
        </p:spPr>
      </p:pic>
      <p:pic>
        <p:nvPicPr>
          <p:cNvPr id="7" name="Picture 6" descr="green card2.tif"/>
          <p:cNvPicPr>
            <a:picLocks noChangeAspect="1"/>
          </p:cNvPicPr>
          <p:nvPr/>
        </p:nvPicPr>
        <p:blipFill>
          <a:blip r:embed="rId4"/>
          <a:srcRect/>
          <a:stretch>
            <a:fillRect/>
          </a:stretch>
        </p:blipFill>
        <p:spPr bwMode="auto">
          <a:xfrm>
            <a:off x="-4262438" y="3175"/>
            <a:ext cx="1816100" cy="2540000"/>
          </a:xfrm>
          <a:prstGeom prst="rect">
            <a:avLst/>
          </a:prstGeom>
          <a:noFill/>
          <a:ln w="9525">
            <a:noFill/>
            <a:miter lim="800000"/>
            <a:headEnd/>
            <a:tailEnd/>
          </a:ln>
        </p:spPr>
      </p:pic>
      <p:pic>
        <p:nvPicPr>
          <p:cNvPr id="8" name="Picture 7" descr="green card2.tif"/>
          <p:cNvPicPr>
            <a:picLocks noChangeAspect="1"/>
          </p:cNvPicPr>
          <p:nvPr/>
        </p:nvPicPr>
        <p:blipFill>
          <a:blip r:embed="rId4"/>
          <a:srcRect/>
          <a:stretch>
            <a:fillRect/>
          </a:stretch>
        </p:blipFill>
        <p:spPr bwMode="auto">
          <a:xfrm>
            <a:off x="-2420938" y="3175"/>
            <a:ext cx="1817688" cy="2540000"/>
          </a:xfrm>
          <a:prstGeom prst="rect">
            <a:avLst/>
          </a:prstGeom>
          <a:noFill/>
          <a:ln w="9525">
            <a:noFill/>
            <a:miter lim="800000"/>
            <a:headEnd/>
            <a:tailEnd/>
          </a:ln>
        </p:spPr>
      </p:pic>
      <p:pic>
        <p:nvPicPr>
          <p:cNvPr id="9" name="Picture 8" descr="blue card.tif"/>
          <p:cNvPicPr>
            <a:picLocks noChangeAspect="1"/>
          </p:cNvPicPr>
          <p:nvPr/>
        </p:nvPicPr>
        <p:blipFill>
          <a:blip r:embed="rId5"/>
          <a:srcRect/>
          <a:stretch>
            <a:fillRect/>
          </a:stretch>
        </p:blipFill>
        <p:spPr bwMode="auto">
          <a:xfrm>
            <a:off x="-604838" y="17463"/>
            <a:ext cx="1797051" cy="2511425"/>
          </a:xfrm>
          <a:prstGeom prst="rect">
            <a:avLst/>
          </a:prstGeom>
          <a:noFill/>
          <a:ln w="9525">
            <a:noFill/>
            <a:miter lim="800000"/>
            <a:headEnd/>
            <a:tailEnd/>
          </a:ln>
        </p:spPr>
      </p:pic>
      <p:pic>
        <p:nvPicPr>
          <p:cNvPr id="10" name="Picture 9" descr="green card.tif"/>
          <p:cNvPicPr>
            <a:picLocks noChangeAspect="1"/>
          </p:cNvPicPr>
          <p:nvPr/>
        </p:nvPicPr>
        <p:blipFill>
          <a:blip r:embed="rId6"/>
          <a:srcRect/>
          <a:stretch>
            <a:fillRect/>
          </a:stretch>
        </p:blipFill>
        <p:spPr bwMode="auto">
          <a:xfrm>
            <a:off x="-608013" y="11113"/>
            <a:ext cx="1820863" cy="2546350"/>
          </a:xfrm>
          <a:prstGeom prst="rect">
            <a:avLst/>
          </a:prstGeom>
          <a:noFill/>
          <a:ln w="9525">
            <a:noFill/>
            <a:miter lim="800000"/>
            <a:headEnd/>
            <a:tailEnd/>
          </a:ln>
        </p:spPr>
      </p:pic>
      <p:pic>
        <p:nvPicPr>
          <p:cNvPr id="13" name="Picture 12" descr="blue card.tif"/>
          <p:cNvPicPr>
            <a:picLocks noChangeAspect="1"/>
          </p:cNvPicPr>
          <p:nvPr/>
        </p:nvPicPr>
        <p:blipFill>
          <a:blip r:embed="rId5"/>
          <a:srcRect/>
          <a:stretch>
            <a:fillRect/>
          </a:stretch>
        </p:blipFill>
        <p:spPr bwMode="auto">
          <a:xfrm>
            <a:off x="1179513" y="17463"/>
            <a:ext cx="1797050" cy="2511425"/>
          </a:xfrm>
          <a:prstGeom prst="rect">
            <a:avLst/>
          </a:prstGeom>
          <a:noFill/>
          <a:ln w="9525">
            <a:noFill/>
            <a:miter lim="800000"/>
            <a:headEnd/>
            <a:tailEnd/>
          </a:ln>
        </p:spPr>
      </p:pic>
      <p:pic>
        <p:nvPicPr>
          <p:cNvPr id="14" name="Picture 13" descr="green card.tif"/>
          <p:cNvPicPr>
            <a:picLocks noChangeAspect="1"/>
          </p:cNvPicPr>
          <p:nvPr/>
        </p:nvPicPr>
        <p:blipFill>
          <a:blip r:embed="rId6"/>
          <a:srcRect/>
          <a:stretch>
            <a:fillRect/>
          </a:stretch>
        </p:blipFill>
        <p:spPr bwMode="auto">
          <a:xfrm>
            <a:off x="1181100" y="0"/>
            <a:ext cx="1820863" cy="2546350"/>
          </a:xfrm>
          <a:prstGeom prst="rect">
            <a:avLst/>
          </a:prstGeom>
          <a:noFill/>
          <a:ln w="9525">
            <a:noFill/>
            <a:miter lim="800000"/>
            <a:headEnd/>
            <a:tailEnd/>
          </a:ln>
        </p:spPr>
      </p:pic>
      <p:pic>
        <p:nvPicPr>
          <p:cNvPr id="15" name="Picture 14" descr="blue card.tif"/>
          <p:cNvPicPr>
            <a:picLocks noChangeAspect="1"/>
          </p:cNvPicPr>
          <p:nvPr/>
        </p:nvPicPr>
        <p:blipFill>
          <a:blip r:embed="rId5"/>
          <a:srcRect/>
          <a:stretch>
            <a:fillRect/>
          </a:stretch>
        </p:blipFill>
        <p:spPr bwMode="auto">
          <a:xfrm>
            <a:off x="2965450" y="17463"/>
            <a:ext cx="1797050" cy="2511425"/>
          </a:xfrm>
          <a:prstGeom prst="rect">
            <a:avLst/>
          </a:prstGeom>
          <a:noFill/>
          <a:ln w="9525">
            <a:noFill/>
            <a:miter lim="800000"/>
            <a:headEnd/>
            <a:tailEnd/>
          </a:ln>
        </p:spPr>
      </p:pic>
      <p:pic>
        <p:nvPicPr>
          <p:cNvPr id="16" name="Picture 15" descr="green card.tif"/>
          <p:cNvPicPr>
            <a:picLocks noChangeAspect="1"/>
          </p:cNvPicPr>
          <p:nvPr/>
        </p:nvPicPr>
        <p:blipFill>
          <a:blip r:embed="rId6"/>
          <a:srcRect/>
          <a:stretch>
            <a:fillRect/>
          </a:stretch>
        </p:blipFill>
        <p:spPr bwMode="auto">
          <a:xfrm>
            <a:off x="2968625" y="11113"/>
            <a:ext cx="1822450" cy="2546350"/>
          </a:xfrm>
          <a:prstGeom prst="rect">
            <a:avLst/>
          </a:prstGeom>
          <a:noFill/>
          <a:ln w="9525">
            <a:noFill/>
            <a:miter lim="800000"/>
            <a:headEnd/>
            <a:tailEnd/>
          </a:ln>
        </p:spPr>
      </p:pic>
      <p:pic>
        <p:nvPicPr>
          <p:cNvPr id="17" name="Picture 16" descr="blue card.tif"/>
          <p:cNvPicPr>
            <a:picLocks noChangeAspect="1"/>
          </p:cNvPicPr>
          <p:nvPr/>
        </p:nvPicPr>
        <p:blipFill>
          <a:blip r:embed="rId5"/>
          <a:srcRect/>
          <a:stretch>
            <a:fillRect/>
          </a:stretch>
        </p:blipFill>
        <p:spPr bwMode="auto">
          <a:xfrm>
            <a:off x="4756150" y="17463"/>
            <a:ext cx="1795463" cy="2511425"/>
          </a:xfrm>
          <a:prstGeom prst="rect">
            <a:avLst/>
          </a:prstGeom>
          <a:noFill/>
          <a:ln w="9525">
            <a:noFill/>
            <a:miter lim="800000"/>
            <a:headEnd/>
            <a:tailEnd/>
          </a:ln>
        </p:spPr>
      </p:pic>
      <p:pic>
        <p:nvPicPr>
          <p:cNvPr id="18" name="Picture 17" descr="green card.tif"/>
          <p:cNvPicPr>
            <a:picLocks noChangeAspect="1"/>
          </p:cNvPicPr>
          <p:nvPr/>
        </p:nvPicPr>
        <p:blipFill>
          <a:blip r:embed="rId6"/>
          <a:srcRect/>
          <a:stretch>
            <a:fillRect/>
          </a:stretch>
        </p:blipFill>
        <p:spPr bwMode="auto">
          <a:xfrm>
            <a:off x="4760913" y="0"/>
            <a:ext cx="1822450" cy="2546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3.7037E-6 L 0.21111 3.7037E-6 " pathEditMode="relative" rAng="0" ptsTypes="AA">
                                      <p:cBhvr>
                                        <p:cTn id="6" dur="2000" fill="hold"/>
                                        <p:tgtEl>
                                          <p:spTgt spid="18"/>
                                        </p:tgtEl>
                                        <p:attrNameLst>
                                          <p:attrName>ppt_x</p:attrName>
                                          <p:attrName>ppt_y</p:attrName>
                                        </p:attrNameLst>
                                      </p:cBhvr>
                                      <p:rCtr x="106" y="0"/>
                                    </p:animMotion>
                                  </p:childTnLst>
                                </p:cTn>
                              </p:par>
                              <p:par>
                                <p:cTn id="7" presetID="63" presetClass="path" presetSubtype="0" accel="50000" decel="50000" fill="hold" nodeType="withEffect">
                                  <p:stCondLst>
                                    <p:cond delay="0"/>
                                  </p:stCondLst>
                                  <p:childTnLst>
                                    <p:animMotion origin="layout" path="M -5.55556E-7 0 L 0.17222 0 " pathEditMode="relative" rAng="0" ptsTypes="AA">
                                      <p:cBhvr>
                                        <p:cTn id="8" dur="2000" fill="hold"/>
                                        <p:tgtEl>
                                          <p:spTgt spid="17"/>
                                        </p:tgtEl>
                                        <p:attrNameLst>
                                          <p:attrName>ppt_x</p:attrName>
                                          <p:attrName>ppt_y</p:attrName>
                                        </p:attrNameLst>
                                      </p:cBhvr>
                                      <p:rCtr x="86" y="0"/>
                                    </p:animMotion>
                                  </p:childTnLst>
                                </p:cTn>
                              </p:par>
                              <p:par>
                                <p:cTn id="9" presetID="63" presetClass="path" presetSubtype="0" accel="50000" decel="50000" fill="hold" nodeType="withEffect">
                                  <p:stCondLst>
                                    <p:cond delay="0"/>
                                  </p:stCondLst>
                                  <p:childTnLst>
                                    <p:animMotion origin="layout" path="M -3.33333E-6 3.33333E-6 L 0.2875 3.33333E-6 " pathEditMode="relative" rAng="0" ptsTypes="AA">
                                      <p:cBhvr>
                                        <p:cTn id="10" dur="2000" fill="hold"/>
                                        <p:tgtEl>
                                          <p:spTgt spid="16"/>
                                        </p:tgtEl>
                                        <p:attrNameLst>
                                          <p:attrName>ppt_x</p:attrName>
                                          <p:attrName>ppt_y</p:attrName>
                                        </p:attrNameLst>
                                      </p:cBhvr>
                                      <p:rCtr x="144" y="0"/>
                                    </p:animMotion>
                                  </p:childTnLst>
                                </p:cTn>
                              </p:par>
                              <p:par>
                                <p:cTn id="11" presetID="63" presetClass="path" presetSubtype="0" accel="50000" decel="50000" fill="hold" nodeType="withEffect">
                                  <p:stCondLst>
                                    <p:cond delay="0"/>
                                  </p:stCondLst>
                                  <p:childTnLst>
                                    <p:animMotion origin="layout" path="M 4.16667E-6 3.7037E-7 L 0.25555 3.7037E-7 " pathEditMode="relative" rAng="0" ptsTypes="AA">
                                      <p:cBhvr>
                                        <p:cTn id="12" dur="2000" fill="hold"/>
                                        <p:tgtEl>
                                          <p:spTgt spid="15"/>
                                        </p:tgtEl>
                                        <p:attrNameLst>
                                          <p:attrName>ppt_x</p:attrName>
                                          <p:attrName>ppt_y</p:attrName>
                                        </p:attrNameLst>
                                      </p:cBhvr>
                                      <p:rCtr x="128" y="0"/>
                                    </p:animMotion>
                                  </p:childTnLst>
                                </p:cTn>
                              </p:par>
                              <p:par>
                                <p:cTn id="13" presetID="63" presetClass="path" presetSubtype="0" accel="50000" decel="50000" fill="hold" nodeType="withEffect">
                                  <p:stCondLst>
                                    <p:cond delay="0"/>
                                  </p:stCondLst>
                                  <p:childTnLst>
                                    <p:animMotion origin="layout" path="M -2.5E-6 3.7037E-6 L 0.39028 3.7037E-6 " pathEditMode="relative" rAng="0" ptsTypes="AA">
                                      <p:cBhvr>
                                        <p:cTn id="14" dur="2000" fill="hold"/>
                                        <p:tgtEl>
                                          <p:spTgt spid="14"/>
                                        </p:tgtEl>
                                        <p:attrNameLst>
                                          <p:attrName>ppt_x</p:attrName>
                                          <p:attrName>ppt_y</p:attrName>
                                        </p:attrNameLst>
                                      </p:cBhvr>
                                      <p:rCtr x="195" y="0"/>
                                    </p:animMotion>
                                  </p:childTnLst>
                                </p:cTn>
                              </p:par>
                              <p:par>
                                <p:cTn id="15" presetID="63" presetClass="path" presetSubtype="0" accel="50000" decel="50000" fill="hold" nodeType="withEffect">
                                  <p:stCondLst>
                                    <p:cond delay="0"/>
                                  </p:stCondLst>
                                  <p:childTnLst>
                                    <p:animMotion origin="layout" path="M 1.66667E-6 0 L 0.33194 0 " pathEditMode="relative" rAng="0" ptsTypes="AA">
                                      <p:cBhvr>
                                        <p:cTn id="16" dur="2000" fill="hold"/>
                                        <p:tgtEl>
                                          <p:spTgt spid="13"/>
                                        </p:tgtEl>
                                        <p:attrNameLst>
                                          <p:attrName>ppt_x</p:attrName>
                                          <p:attrName>ppt_y</p:attrName>
                                        </p:attrNameLst>
                                      </p:cBhvr>
                                      <p:rCtr x="166" y="0"/>
                                    </p:animMotion>
                                  </p:childTnLst>
                                </p:cTn>
                              </p:par>
                              <p:par>
                                <p:cTn id="17" presetID="63" presetClass="path" presetSubtype="0" accel="50000" decel="50000" fill="hold" nodeType="withEffect">
                                  <p:stCondLst>
                                    <p:cond delay="0"/>
                                  </p:stCondLst>
                                  <p:childTnLst>
                                    <p:animMotion origin="layout" path="M 2.5E-6 3.33333E-6 L 0.47361 3.33333E-6 " pathEditMode="relative" rAng="0" ptsTypes="AA">
                                      <p:cBhvr>
                                        <p:cTn id="18" dur="2000" fill="hold"/>
                                        <p:tgtEl>
                                          <p:spTgt spid="10"/>
                                        </p:tgtEl>
                                        <p:attrNameLst>
                                          <p:attrName>ppt_x</p:attrName>
                                          <p:attrName>ppt_y</p:attrName>
                                        </p:attrNameLst>
                                      </p:cBhvr>
                                      <p:rCtr x="237" y="0"/>
                                    </p:animMotion>
                                  </p:childTnLst>
                                </p:cTn>
                              </p:par>
                              <p:par>
                                <p:cTn id="19" presetID="63" presetClass="path" presetSubtype="0" accel="50000" decel="50000" fill="hold" nodeType="withEffect">
                                  <p:stCondLst>
                                    <p:cond delay="0"/>
                                  </p:stCondLst>
                                  <p:childTnLst>
                                    <p:animMotion origin="layout" path="M 4.44444E-6 0 L 0.43055 0 " pathEditMode="relative" rAng="0" ptsTypes="AA">
                                      <p:cBhvr>
                                        <p:cTn id="20" dur="2000" fill="hold"/>
                                        <p:tgtEl>
                                          <p:spTgt spid="9"/>
                                        </p:tgtEl>
                                        <p:attrNameLst>
                                          <p:attrName>ppt_x</p:attrName>
                                          <p:attrName>ppt_y</p:attrName>
                                        </p:attrNameLst>
                                      </p:cBhvr>
                                      <p:rCtr x="215" y="0"/>
                                    </p:animMotion>
                                  </p:childTnLst>
                                </p:cTn>
                              </p:par>
                              <p:par>
                                <p:cTn id="21" presetID="63" presetClass="path" presetSubtype="0" accel="50000" decel="50000" fill="hold" nodeType="withEffect">
                                  <p:stCondLst>
                                    <p:cond delay="0"/>
                                  </p:stCondLst>
                                  <p:childTnLst>
                                    <p:animMotion origin="layout" path="M 0 0 L 0.59583 0.00162 " pathEditMode="relative" rAng="0" ptsTypes="AA">
                                      <p:cBhvr>
                                        <p:cTn id="22" dur="2000" fill="hold"/>
                                        <p:tgtEl>
                                          <p:spTgt spid="8"/>
                                        </p:tgtEl>
                                        <p:attrNameLst>
                                          <p:attrName>ppt_x</p:attrName>
                                          <p:attrName>ppt_y</p:attrName>
                                        </p:attrNameLst>
                                      </p:cBhvr>
                                      <p:rCtr x="298" y="1"/>
                                    </p:animMotion>
                                  </p:childTnLst>
                                </p:cTn>
                              </p:par>
                              <p:par>
                                <p:cTn id="23" presetID="63" presetClass="path" presetSubtype="0" accel="50000" decel="50000" fill="hold" nodeType="withEffect">
                                  <p:stCondLst>
                                    <p:cond delay="0"/>
                                  </p:stCondLst>
                                  <p:childTnLst>
                                    <p:animMotion origin="layout" path="M -1.11111E-6 0 L 0.7316 0 " pathEditMode="relative" rAng="0" ptsTypes="AA">
                                      <p:cBhvr>
                                        <p:cTn id="24" dur="2000" fill="hold"/>
                                        <p:tgtEl>
                                          <p:spTgt spid="7"/>
                                        </p:tgtEl>
                                        <p:attrNameLst>
                                          <p:attrName>ppt_x</p:attrName>
                                          <p:attrName>ppt_y</p:attrName>
                                        </p:attrNameLst>
                                      </p:cBhvr>
                                      <p:rCtr x="366" y="0"/>
                                    </p:animMotion>
                                  </p:childTnLst>
                                </p:cTn>
                              </p:par>
                              <p:par>
                                <p:cTn id="25" presetID="63" presetClass="path" presetSubtype="0" accel="50000" decel="50000" fill="hold" nodeType="withEffect">
                                  <p:stCondLst>
                                    <p:cond delay="0"/>
                                  </p:stCondLst>
                                  <p:childTnLst>
                                    <p:animMotion origin="layout" path="M -1.11111E-6 0 L 0.85417 0 " pathEditMode="relative" rAng="0" ptsTypes="AA">
                                      <p:cBhvr>
                                        <p:cTn id="26" dur="2000" fill="hold"/>
                                        <p:tgtEl>
                                          <p:spTgt spid="6"/>
                                        </p:tgtEl>
                                        <p:attrNameLst>
                                          <p:attrName>ppt_x</p:attrName>
                                          <p:attrName>ppt_y</p:attrName>
                                        </p:attrNameLst>
                                      </p:cBhvr>
                                      <p:rCtr x="427" y="0"/>
                                    </p:animMotion>
                                  </p:childTnLst>
                                </p:cTn>
                              </p:par>
                              <p:par>
                                <p:cTn id="27" presetID="63" presetClass="path" presetSubtype="0" accel="50000" decel="50000" fill="hold" nodeType="withEffect">
                                  <p:stCondLst>
                                    <p:cond delay="0"/>
                                  </p:stCondLst>
                                  <p:childTnLst>
                                    <p:animMotion origin="layout" path="M 0.00434 0 L 0.99549 0 " pathEditMode="relative" rAng="0" ptsTypes="AA">
                                      <p:cBhvr>
                                        <p:cTn id="28" dur="2000" fill="hold"/>
                                        <p:tgtEl>
                                          <p:spTgt spid="5"/>
                                        </p:tgtEl>
                                        <p:attrNameLst>
                                          <p:attrName>ppt_x</p:attrName>
                                          <p:attrName>ppt_y</p:attrName>
                                        </p:attrNameLst>
                                      </p:cBhvr>
                                      <p:rCtr x="49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64515"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4" name="TextBox 3"/>
          <p:cNvSpPr txBox="1"/>
          <p:nvPr/>
        </p:nvSpPr>
        <p:spPr>
          <a:xfrm>
            <a:off x="4856163" y="1846263"/>
            <a:ext cx="3170237" cy="461962"/>
          </a:xfrm>
          <a:prstGeom prst="rect">
            <a:avLst/>
          </a:prstGeom>
          <a:noFill/>
        </p:spPr>
        <p:txBody>
          <a:bodyPr>
            <a:spAutoFit/>
          </a:bodyPr>
          <a:lstStyle/>
          <a:p>
            <a:pPr>
              <a:defRPr/>
            </a:pPr>
            <a:r>
              <a:rPr lang="en-US" sz="2400" dirty="0">
                <a:solidFill>
                  <a:schemeClr val="tx1"/>
                </a:solidFill>
                <a:effectLst>
                  <a:outerShdw blurRad="38100" dist="38100" dir="2700000" algn="tl">
                    <a:srgbClr val="000000">
                      <a:alpha val="43137"/>
                    </a:srgbClr>
                  </a:outerShdw>
                </a:effectLst>
              </a:rPr>
              <a:t>accretionary wedge</a:t>
            </a:r>
          </a:p>
        </p:txBody>
      </p:sp>
      <p:sp>
        <p:nvSpPr>
          <p:cNvPr id="64517" name="Left Brace 18"/>
          <p:cNvSpPr>
            <a:spLocks/>
          </p:cNvSpPr>
          <p:nvPr/>
        </p:nvSpPr>
        <p:spPr bwMode="auto">
          <a:xfrm rot="4686517">
            <a:off x="6343651" y="1470025"/>
            <a:ext cx="387350" cy="2130425"/>
          </a:xfrm>
          <a:prstGeom prst="leftBrace">
            <a:avLst>
              <a:gd name="adj1" fmla="val 52097"/>
              <a:gd name="adj2" fmla="val 52440"/>
            </a:avLst>
          </a:prstGeom>
          <a:noFill/>
          <a:ln w="31750" algn="ctr">
            <a:solidFill>
              <a:schemeClr val="tx1"/>
            </a:solidFill>
            <a:round/>
            <a:headEnd/>
            <a:tailEnd/>
          </a:ln>
        </p:spPr>
        <p:txBody>
          <a:bodyPr/>
          <a:lstStyle/>
          <a:p>
            <a:endParaRPr lang="en-US"/>
          </a:p>
        </p:txBody>
      </p:sp>
      <p:sp>
        <p:nvSpPr>
          <p:cNvPr id="64518" name="TextBox 5"/>
          <p:cNvSpPr txBox="1">
            <a:spLocks noChangeArrowheads="1"/>
          </p:cNvSpPr>
          <p:nvPr/>
        </p:nvSpPr>
        <p:spPr bwMode="auto">
          <a:xfrm rot="1124119">
            <a:off x="5326063" y="2794000"/>
            <a:ext cx="1544637" cy="400050"/>
          </a:xfrm>
          <a:prstGeom prst="rect">
            <a:avLst/>
          </a:prstGeom>
          <a:noFill/>
          <a:ln w="9525">
            <a:noFill/>
            <a:miter lim="800000"/>
            <a:headEnd/>
            <a:tailEnd/>
          </a:ln>
        </p:spPr>
        <p:txBody>
          <a:bodyPr>
            <a:spAutoFit/>
          </a:bodyPr>
          <a:lstStyle/>
          <a:p>
            <a:r>
              <a:rPr lang="en-US" sz="2000">
                <a:solidFill>
                  <a:schemeClr val="tx1"/>
                </a:solidFill>
              </a:rPr>
              <a:t>younger</a:t>
            </a:r>
          </a:p>
        </p:txBody>
      </p:sp>
      <p:sp>
        <p:nvSpPr>
          <p:cNvPr id="64519" name="TextBox 6"/>
          <p:cNvSpPr txBox="1">
            <a:spLocks noChangeArrowheads="1"/>
          </p:cNvSpPr>
          <p:nvPr/>
        </p:nvSpPr>
        <p:spPr bwMode="auto">
          <a:xfrm rot="3877405">
            <a:off x="6725444" y="2699544"/>
            <a:ext cx="1544638" cy="400050"/>
          </a:xfrm>
          <a:prstGeom prst="rect">
            <a:avLst/>
          </a:prstGeom>
          <a:noFill/>
          <a:ln w="9525">
            <a:noFill/>
            <a:miter lim="800000"/>
            <a:headEnd/>
            <a:tailEnd/>
          </a:ln>
        </p:spPr>
        <p:txBody>
          <a:bodyPr>
            <a:spAutoFit/>
          </a:bodyPr>
          <a:lstStyle/>
          <a:p>
            <a:r>
              <a:rPr lang="en-US" sz="2000">
                <a:solidFill>
                  <a:schemeClr val="tx1"/>
                </a:solidFill>
              </a:rPr>
              <a:t>older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t="55998"/>
          <a:stretch>
            <a:fillRect/>
          </a:stretch>
        </p:blipFill>
        <p:spPr bwMode="auto">
          <a:xfrm>
            <a:off x="0" y="4445000"/>
            <a:ext cx="9525000" cy="2422525"/>
          </a:xfrm>
          <a:prstGeom prst="rect">
            <a:avLst/>
          </a:prstGeom>
          <a:noFill/>
          <a:ln w="9525">
            <a:noFill/>
            <a:miter lim="800000"/>
            <a:headEnd/>
            <a:tailEnd/>
          </a:ln>
        </p:spPr>
      </p:pic>
      <p:pic>
        <p:nvPicPr>
          <p:cNvPr id="3" name="Picture 3"/>
          <p:cNvPicPr>
            <a:picLocks noChangeAspect="1" noChangeArrowheads="1"/>
          </p:cNvPicPr>
          <p:nvPr/>
        </p:nvPicPr>
        <p:blipFill>
          <a:blip r:embed="rId3"/>
          <a:srcRect t="87543" b="-2428"/>
          <a:stretch>
            <a:fillRect/>
          </a:stretch>
        </p:blipFill>
        <p:spPr bwMode="auto">
          <a:xfrm rot="698001">
            <a:off x="558800" y="5357813"/>
            <a:ext cx="9144000" cy="819150"/>
          </a:xfrm>
          <a:prstGeom prst="rect">
            <a:avLst/>
          </a:prstGeom>
          <a:noFill/>
          <a:ln w="9525">
            <a:noFill/>
            <a:miter lim="800000"/>
            <a:headEnd/>
            <a:tailEnd/>
          </a:ln>
        </p:spPr>
      </p:pic>
      <p:pic>
        <p:nvPicPr>
          <p:cNvPr id="63491" name="Picture 3"/>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63491"/>
                                        </p:tgtEl>
                                      </p:cBhvr>
                                      <p:by x="600000" y="600000"/>
                                    </p:animScale>
                                  </p:childTnLst>
                                </p:cTn>
                              </p:par>
                              <p:par>
                                <p:cTn id="7" presetID="35" presetClass="path" presetSubtype="0" accel="50000" decel="50000" fill="hold" nodeType="withEffect">
                                  <p:stCondLst>
                                    <p:cond delay="0"/>
                                  </p:stCondLst>
                                  <p:childTnLst>
                                    <p:animMotion origin="layout" path="M 0 0 L -1.1559 0.31505 " pathEditMode="relative" rAng="0" ptsTypes="AA">
                                      <p:cBhvr>
                                        <p:cTn id="8" dur="2000" fill="hold"/>
                                        <p:tgtEl>
                                          <p:spTgt spid="63491"/>
                                        </p:tgtEl>
                                        <p:attrNameLst>
                                          <p:attrName>ppt_x</p:attrName>
                                          <p:attrName>ppt_y</p:attrName>
                                        </p:attrNameLst>
                                      </p:cBhvr>
                                      <p:rCtr x="-578" y="157"/>
                                    </p:animMotion>
                                  </p:childTnLst>
                                </p:cTn>
                              </p:par>
                              <p:par>
                                <p:cTn id="9" presetID="6" presetClass="emph" presetSubtype="0" accel="50000" decel="50000" fill="hold" nodeType="withEffect">
                                  <p:stCondLst>
                                    <p:cond delay="0"/>
                                  </p:stCondLst>
                                  <p:childTnLst>
                                    <p:animScale>
                                      <p:cBhvr>
                                        <p:cTn id="10" dur="2000" fill="hold"/>
                                        <p:tgtEl>
                                          <p:spTgt spid="3"/>
                                        </p:tgtEl>
                                      </p:cBhvr>
                                      <p:by x="600000" y="600000"/>
                                    </p:animScale>
                                  </p:childTnLst>
                                </p:cTn>
                              </p:par>
                              <p:par>
                                <p:cTn id="11" presetID="35" presetClass="path" presetSubtype="0" accel="50000" decel="50000" fill="hold" nodeType="withEffect">
                                  <p:stCondLst>
                                    <p:cond delay="0"/>
                                  </p:stCondLst>
                                  <p:childTnLst>
                                    <p:animMotion origin="layout" path="M 0 0 L -1.1559 0.31505 " pathEditMode="relative" rAng="0" ptsTypes="AA">
                                      <p:cBhvr>
                                        <p:cTn id="12" dur="2000" fill="hold"/>
                                        <p:tgtEl>
                                          <p:spTgt spid="3"/>
                                        </p:tgtEl>
                                        <p:attrNameLst>
                                          <p:attrName>ppt_x</p:attrName>
                                          <p:attrName>ppt_y</p:attrName>
                                        </p:attrNameLst>
                                      </p:cBhvr>
                                      <p:rCtr x="-578" y="157"/>
                                    </p:animMotion>
                                  </p:childTnLst>
                                </p:cTn>
                              </p:par>
                              <p:par>
                                <p:cTn id="13" presetID="6" presetClass="emph" presetSubtype="0" accel="50000" decel="50000" fill="hold" nodeType="withEffect">
                                  <p:stCondLst>
                                    <p:cond delay="0"/>
                                  </p:stCondLst>
                                  <p:childTnLst>
                                    <p:animScale>
                                      <p:cBhvr>
                                        <p:cTn id="14" dur="2000" fill="hold"/>
                                        <p:tgtEl>
                                          <p:spTgt spid="4"/>
                                        </p:tgtEl>
                                      </p:cBhvr>
                                      <p:by x="600000" y="600000"/>
                                    </p:animScale>
                                  </p:childTnLst>
                                </p:cTn>
                              </p:par>
                              <p:par>
                                <p:cTn id="15" presetID="35" presetClass="path" presetSubtype="0" accel="50000" decel="50000" fill="hold" nodeType="withEffect">
                                  <p:stCondLst>
                                    <p:cond delay="0"/>
                                  </p:stCondLst>
                                  <p:childTnLst>
                                    <p:animMotion origin="layout" path="M 0 0 L -1.1559 0.31505 " pathEditMode="relative" rAng="0" ptsTypes="AA">
                                      <p:cBhvr>
                                        <p:cTn id="16" dur="2000" fill="hold"/>
                                        <p:tgtEl>
                                          <p:spTgt spid="4"/>
                                        </p:tgtEl>
                                        <p:attrNameLst>
                                          <p:attrName>ppt_x</p:attrName>
                                          <p:attrName>ppt_y</p:attrName>
                                        </p:attrNameLst>
                                      </p:cBhvr>
                                      <p:rCtr x="-578" y="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3"/>
          <a:srcRect l="45277" t="32175" r="22021" b="28230"/>
          <a:stretch>
            <a:fillRect/>
          </a:stretch>
        </p:blipFill>
        <p:spPr bwMode="auto">
          <a:xfrm>
            <a:off x="-8582025" y="-295275"/>
            <a:ext cx="17941925" cy="13079413"/>
          </a:xfrm>
          <a:prstGeom prst="rect">
            <a:avLst/>
          </a:prstGeom>
          <a:noFill/>
          <a:ln w="9525">
            <a:noFill/>
            <a:miter lim="800000"/>
            <a:headEnd/>
            <a:tailEnd/>
          </a:ln>
        </p:spPr>
      </p:pic>
      <p:grpSp>
        <p:nvGrpSpPr>
          <p:cNvPr id="2" name="Group 8"/>
          <p:cNvGrpSpPr>
            <a:grpSpLocks/>
          </p:cNvGrpSpPr>
          <p:nvPr/>
        </p:nvGrpSpPr>
        <p:grpSpPr bwMode="auto">
          <a:xfrm rot="-2970615">
            <a:off x="0" y="457200"/>
            <a:ext cx="9144001" cy="5915025"/>
            <a:chOff x="0" y="457200"/>
            <a:chExt cx="9144000" cy="5913438"/>
          </a:xfrm>
        </p:grpSpPr>
        <p:pic>
          <p:nvPicPr>
            <p:cNvPr id="66564" name="Picture 2" descr="ThrustFtCutOffMod"/>
            <p:cNvPicPr>
              <a:picLocks noChangeAspect="1" noChangeArrowheads="1"/>
            </p:cNvPicPr>
            <p:nvPr/>
          </p:nvPicPr>
          <p:blipFill>
            <a:blip r:embed="rId4"/>
            <a:srcRect/>
            <a:stretch>
              <a:fillRect/>
            </a:stretch>
          </p:blipFill>
          <p:spPr bwMode="auto">
            <a:xfrm>
              <a:off x="0" y="457200"/>
              <a:ext cx="9144000" cy="5913438"/>
            </a:xfrm>
            <a:prstGeom prst="rect">
              <a:avLst/>
            </a:prstGeom>
            <a:noFill/>
            <a:ln w="9525">
              <a:noFill/>
              <a:miter lim="800000"/>
              <a:headEnd/>
              <a:tailEnd/>
            </a:ln>
          </p:spPr>
        </p:pic>
        <p:sp>
          <p:nvSpPr>
            <p:cNvPr id="3" name="TextBox 2"/>
            <p:cNvSpPr txBox="1"/>
            <p:nvPr/>
          </p:nvSpPr>
          <p:spPr>
            <a:xfrm>
              <a:off x="5971190" y="2432571"/>
              <a:ext cx="2616200" cy="58404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Same age</a:t>
              </a:r>
            </a:p>
          </p:txBody>
        </p:sp>
        <p:sp>
          <p:nvSpPr>
            <p:cNvPr id="4" name="TextBox 3"/>
            <p:cNvSpPr txBox="1"/>
            <p:nvPr/>
          </p:nvSpPr>
          <p:spPr>
            <a:xfrm rot="19254007">
              <a:off x="1676058" y="4051476"/>
              <a:ext cx="2616200" cy="58404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Same age</a:t>
              </a:r>
            </a:p>
          </p:txBody>
        </p:sp>
        <p:sp>
          <p:nvSpPr>
            <p:cNvPr id="6" name="TextBox 5"/>
            <p:cNvSpPr txBox="1"/>
            <p:nvPr/>
          </p:nvSpPr>
          <p:spPr>
            <a:xfrm>
              <a:off x="4569939" y="518810"/>
              <a:ext cx="1498600" cy="1077623"/>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Thrust fault</a:t>
              </a:r>
            </a:p>
          </p:txBody>
        </p:sp>
        <p:cxnSp>
          <p:nvCxnSpPr>
            <p:cNvPr id="66568" name="Straight Arrow Connector 7"/>
            <p:cNvCxnSpPr>
              <a:cxnSpLocks noChangeShapeType="1"/>
            </p:cNvCxnSpPr>
            <p:nvPr/>
          </p:nvCxnSpPr>
          <p:spPr bwMode="auto">
            <a:xfrm rot="5400000">
              <a:off x="4891882" y="3412331"/>
              <a:ext cx="901700" cy="33337"/>
            </a:xfrm>
            <a:prstGeom prst="straightConnector1">
              <a:avLst/>
            </a:prstGeom>
            <a:noFill/>
            <a:ln w="50800" algn="ctr">
              <a:solidFill>
                <a:srgbClr val="FF0000"/>
              </a:solidFill>
              <a:round/>
              <a:headEnd/>
              <a:tailEnd type="arrow" w="med" len="med"/>
            </a:ln>
          </p:spPr>
        </p:cxnSp>
        <p:cxnSp>
          <p:nvCxnSpPr>
            <p:cNvPr id="66569" name="Straight Arrow Connector 9"/>
            <p:cNvCxnSpPr>
              <a:cxnSpLocks noChangeShapeType="1"/>
            </p:cNvCxnSpPr>
            <p:nvPr/>
          </p:nvCxnSpPr>
          <p:spPr bwMode="auto">
            <a:xfrm rot="5400000" flipH="1" flipV="1">
              <a:off x="5237956" y="3393282"/>
              <a:ext cx="981075" cy="49212"/>
            </a:xfrm>
            <a:prstGeom prst="straightConnector1">
              <a:avLst/>
            </a:prstGeom>
            <a:noFill/>
            <a:ln w="50800" algn="ctr">
              <a:solidFill>
                <a:srgbClr val="FF0000"/>
              </a:solidFill>
              <a:round/>
              <a:headEnd/>
              <a:tailEnd type="arrow" w="med" len="med"/>
            </a:ln>
          </p:spPr>
        </p:cxnSp>
        <p:sp>
          <p:nvSpPr>
            <p:cNvPr id="66570" name="Freeform 11"/>
            <p:cNvSpPr>
              <a:spLocks noChangeArrowheads="1"/>
            </p:cNvSpPr>
            <p:nvPr/>
          </p:nvSpPr>
          <p:spPr bwMode="auto">
            <a:xfrm rot="3255060">
              <a:off x="3810000" y="2452688"/>
              <a:ext cx="3019425" cy="2193925"/>
            </a:xfrm>
            <a:custGeom>
              <a:avLst/>
              <a:gdLst>
                <a:gd name="T0" fmla="*/ 72621 w 6363451"/>
                <a:gd name="T1" fmla="*/ 66302 h 4417367"/>
                <a:gd name="T2" fmla="*/ 63386 w 6363451"/>
                <a:gd name="T3" fmla="*/ 55360 h 4417367"/>
                <a:gd name="T4" fmla="*/ 50063 w 6363451"/>
                <a:gd name="T5" fmla="*/ 40475 h 4417367"/>
                <a:gd name="T6" fmla="*/ 31734 w 6363451"/>
                <a:gd name="T7" fmla="*/ 21011 h 4417367"/>
                <a:gd name="T8" fmla="*/ 18891 w 6363451"/>
                <a:gd name="T9" fmla="*/ 8849 h 4417367"/>
                <a:gd name="T10" fmla="*/ 0 w 6363451"/>
                <a:gd name="T11" fmla="*/ 0 h 4417367"/>
                <a:gd name="T12" fmla="*/ 0 60000 65536"/>
                <a:gd name="T13" fmla="*/ 0 60000 65536"/>
                <a:gd name="T14" fmla="*/ 0 60000 65536"/>
                <a:gd name="T15" fmla="*/ 0 60000 65536"/>
                <a:gd name="T16" fmla="*/ 0 60000 65536"/>
                <a:gd name="T17" fmla="*/ 0 60000 65536"/>
                <a:gd name="T18" fmla="*/ 0 w 6363451"/>
                <a:gd name="T19" fmla="*/ 0 h 4417367"/>
                <a:gd name="T20" fmla="*/ 6363451 w 6363451"/>
                <a:gd name="T21" fmla="*/ 4417367 h 4417367"/>
              </a:gdLst>
              <a:ahLst/>
              <a:cxnLst>
                <a:cxn ang="T12">
                  <a:pos x="T0" y="T1"/>
                </a:cxn>
                <a:cxn ang="T13">
                  <a:pos x="T2" y="T3"/>
                </a:cxn>
                <a:cxn ang="T14">
                  <a:pos x="T4" y="T5"/>
                </a:cxn>
                <a:cxn ang="T15">
                  <a:pos x="T6" y="T7"/>
                </a:cxn>
                <a:cxn ang="T16">
                  <a:pos x="T8" y="T9"/>
                </a:cxn>
                <a:cxn ang="T17">
                  <a:pos x="T10" y="T11"/>
                </a:cxn>
              </a:cxnLst>
              <a:rect l="T18" t="T19" r="T20" b="T21"/>
              <a:pathLst>
                <a:path w="6363451" h="4417367">
                  <a:moveTo>
                    <a:pt x="6363451" y="4417367"/>
                  </a:moveTo>
                  <a:cubicBezTo>
                    <a:pt x="6106276" y="4210992"/>
                    <a:pt x="5883687" y="3975134"/>
                    <a:pt x="5554254" y="3688351"/>
                  </a:cubicBezTo>
                  <a:cubicBezTo>
                    <a:pt x="5224821" y="3401568"/>
                    <a:pt x="4875607" y="3064803"/>
                    <a:pt x="4386851" y="2696671"/>
                  </a:cubicBezTo>
                  <a:cubicBezTo>
                    <a:pt x="3722805" y="2150021"/>
                    <a:pt x="3623160" y="2026399"/>
                    <a:pt x="2780727" y="1399866"/>
                  </a:cubicBezTo>
                  <a:cubicBezTo>
                    <a:pt x="2331994" y="1040033"/>
                    <a:pt x="2118809" y="822862"/>
                    <a:pt x="1655354" y="589551"/>
                  </a:cubicBezTo>
                  <a:cubicBezTo>
                    <a:pt x="1191900" y="356240"/>
                    <a:pt x="407652" y="133841"/>
                    <a:pt x="0" y="0"/>
                  </a:cubicBezTo>
                </a:path>
              </a:pathLst>
            </a:custGeom>
            <a:noFill/>
            <a:ln w="50800" algn="ctr">
              <a:solidFill>
                <a:srgbClr val="FF0000"/>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970000">
                                      <p:cBhvr>
                                        <p:cTn id="6" dur="5000" fill="hold"/>
                                        <p:tgtEl>
                                          <p:spTgt spid="2"/>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67587"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6" name="Straight Arrow Connector 9"/>
          <p:cNvCxnSpPr>
            <a:cxnSpLocks noChangeShapeType="1"/>
          </p:cNvCxnSpPr>
          <p:nvPr/>
        </p:nvCxnSpPr>
        <p:spPr bwMode="auto">
          <a:xfrm rot="10800000" flipV="1">
            <a:off x="6527800" y="2425700"/>
            <a:ext cx="749300" cy="203200"/>
          </a:xfrm>
          <a:prstGeom prst="straightConnector1">
            <a:avLst/>
          </a:prstGeom>
          <a:noFill/>
          <a:ln w="50800" algn="ctr">
            <a:solidFill>
              <a:srgbClr val="0070C0"/>
            </a:solidFill>
            <a:round/>
            <a:headEnd/>
            <a:tailEnd type="triangle" w="med"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68611"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4" name="TextBox 33"/>
          <p:cNvSpPr txBox="1"/>
          <p:nvPr/>
        </p:nvSpPr>
        <p:spPr>
          <a:xfrm>
            <a:off x="4438650" y="1839913"/>
            <a:ext cx="2168525" cy="830262"/>
          </a:xfrm>
          <a:prstGeom prst="rect">
            <a:avLst/>
          </a:prstGeom>
          <a:noFill/>
        </p:spPr>
        <p:txBody>
          <a:bodyPr>
            <a:spAutoFit/>
          </a:bodyPr>
          <a:lstStyle/>
          <a:p>
            <a:pPr>
              <a:defRPr/>
            </a:pPr>
            <a:r>
              <a:rPr lang="en-US" sz="2400" dirty="0">
                <a:solidFill>
                  <a:srgbClr val="C49500"/>
                </a:solidFill>
                <a:effectLst>
                  <a:outerShdw blurRad="38100" dist="38100" dir="2700000" algn="tl">
                    <a:srgbClr val="000000">
                      <a:alpha val="43137"/>
                    </a:srgbClr>
                  </a:outerShdw>
                </a:effectLst>
              </a:rPr>
              <a:t>turbidity current</a:t>
            </a:r>
          </a:p>
        </p:txBody>
      </p:sp>
      <p:cxnSp>
        <p:nvCxnSpPr>
          <p:cNvPr id="39" name="Straight Arrow Connector 9"/>
          <p:cNvCxnSpPr>
            <a:cxnSpLocks noChangeShapeType="1"/>
          </p:cNvCxnSpPr>
          <p:nvPr/>
        </p:nvCxnSpPr>
        <p:spPr bwMode="auto">
          <a:xfrm rot="10800000" flipV="1">
            <a:off x="4960938" y="2697163"/>
            <a:ext cx="871537" cy="58737"/>
          </a:xfrm>
          <a:prstGeom prst="straightConnector1">
            <a:avLst/>
          </a:prstGeom>
          <a:noFill/>
          <a:ln w="50800" algn="ctr">
            <a:solidFill>
              <a:schemeClr val="tx1"/>
            </a:solidFill>
            <a:round/>
            <a:headEnd/>
            <a:tailEnd type="triangle" w="med"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69635"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5" name="Straight Arrow Connector 9"/>
          <p:cNvCxnSpPr>
            <a:cxnSpLocks noChangeShapeType="1"/>
          </p:cNvCxnSpPr>
          <p:nvPr/>
        </p:nvCxnSpPr>
        <p:spPr bwMode="auto">
          <a:xfrm>
            <a:off x="5168900" y="3022600"/>
            <a:ext cx="2146300" cy="317500"/>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2226" name="Picture 22" descr="blue card.tif"/>
          <p:cNvPicPr>
            <a:picLocks noChangeAspect="1"/>
          </p:cNvPicPr>
          <p:nvPr/>
        </p:nvPicPr>
        <p:blipFill>
          <a:blip r:embed="rId4"/>
          <a:srcRect/>
          <a:stretch>
            <a:fillRect/>
          </a:stretch>
        </p:blipFill>
        <p:spPr bwMode="auto">
          <a:xfrm>
            <a:off x="6319838" y="2173288"/>
            <a:ext cx="1797050" cy="2511425"/>
          </a:xfrm>
          <a:prstGeom prst="rect">
            <a:avLst/>
          </a:prstGeom>
          <a:noFill/>
          <a:ln w="9525">
            <a:noFill/>
            <a:miter lim="800000"/>
            <a:headEnd/>
            <a:tailEnd/>
          </a:ln>
        </p:spPr>
      </p:pic>
      <p:pic>
        <p:nvPicPr>
          <p:cNvPr id="52227" name="Picture 23" descr="blue card.tif"/>
          <p:cNvPicPr>
            <a:picLocks noChangeAspect="1"/>
          </p:cNvPicPr>
          <p:nvPr/>
        </p:nvPicPr>
        <p:blipFill>
          <a:blip r:embed="rId4"/>
          <a:srcRect/>
          <a:stretch>
            <a:fillRect/>
          </a:stretch>
        </p:blipFill>
        <p:spPr bwMode="auto">
          <a:xfrm>
            <a:off x="4535488" y="2173288"/>
            <a:ext cx="1795462" cy="2511425"/>
          </a:xfrm>
          <a:prstGeom prst="rect">
            <a:avLst/>
          </a:prstGeom>
          <a:noFill/>
          <a:ln w="9525">
            <a:noFill/>
            <a:miter lim="800000"/>
            <a:headEnd/>
            <a:tailEnd/>
          </a:ln>
        </p:spPr>
      </p:pic>
      <p:pic>
        <p:nvPicPr>
          <p:cNvPr id="52228" name="Picture 24" descr="blue card.tif"/>
          <p:cNvPicPr>
            <a:picLocks noChangeAspect="1"/>
          </p:cNvPicPr>
          <p:nvPr/>
        </p:nvPicPr>
        <p:blipFill>
          <a:blip r:embed="rId4"/>
          <a:srcRect/>
          <a:stretch>
            <a:fillRect/>
          </a:stretch>
        </p:blipFill>
        <p:spPr bwMode="auto">
          <a:xfrm>
            <a:off x="2749550" y="2173288"/>
            <a:ext cx="1797050" cy="2511425"/>
          </a:xfrm>
          <a:prstGeom prst="rect">
            <a:avLst/>
          </a:prstGeom>
          <a:noFill/>
          <a:ln w="9525">
            <a:noFill/>
            <a:miter lim="800000"/>
            <a:headEnd/>
            <a:tailEnd/>
          </a:ln>
        </p:spPr>
      </p:pic>
      <p:pic>
        <p:nvPicPr>
          <p:cNvPr id="52229" name="Picture 25" descr="blue card.tif"/>
          <p:cNvPicPr>
            <a:picLocks noChangeAspect="1"/>
          </p:cNvPicPr>
          <p:nvPr/>
        </p:nvPicPr>
        <p:blipFill>
          <a:blip r:embed="rId4"/>
          <a:srcRect/>
          <a:stretch>
            <a:fillRect/>
          </a:stretch>
        </p:blipFill>
        <p:spPr bwMode="auto">
          <a:xfrm>
            <a:off x="963613" y="2173288"/>
            <a:ext cx="1797050" cy="2511425"/>
          </a:xfrm>
          <a:prstGeom prst="rect">
            <a:avLst/>
          </a:prstGeom>
          <a:noFill/>
          <a:ln w="9525">
            <a:noFill/>
            <a:miter lim="800000"/>
            <a:headEnd/>
            <a:tailEnd/>
          </a:ln>
        </p:spPr>
      </p:pic>
      <p:pic>
        <p:nvPicPr>
          <p:cNvPr id="52230" name="Picture 5" descr="green card.tif"/>
          <p:cNvPicPr>
            <a:picLocks noChangeAspect="1"/>
          </p:cNvPicPr>
          <p:nvPr/>
        </p:nvPicPr>
        <p:blipFill>
          <a:blip r:embed="rId5"/>
          <a:srcRect/>
          <a:stretch>
            <a:fillRect/>
          </a:stretch>
        </p:blipFill>
        <p:spPr bwMode="auto">
          <a:xfrm>
            <a:off x="946150" y="2155825"/>
            <a:ext cx="1820863"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70659"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5" name="Straight Arrow Connector 9"/>
          <p:cNvCxnSpPr>
            <a:cxnSpLocks noChangeShapeType="1"/>
          </p:cNvCxnSpPr>
          <p:nvPr/>
        </p:nvCxnSpPr>
        <p:spPr bwMode="auto">
          <a:xfrm rot="5400000" flipH="1" flipV="1">
            <a:off x="6907213" y="2882900"/>
            <a:ext cx="865188" cy="77787"/>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9"/>
          <p:cNvPicPr>
            <a:picLocks noChangeAspect="1" noChangeArrowheads="1"/>
          </p:cNvPicPr>
          <p:nvPr/>
        </p:nvPicPr>
        <p:blipFill>
          <a:blip r:embed="rId3"/>
          <a:srcRect/>
          <a:stretch>
            <a:fillRect/>
          </a:stretch>
        </p:blipFill>
        <p:spPr bwMode="auto">
          <a:xfrm>
            <a:off x="-11113" y="676275"/>
            <a:ext cx="9144001" cy="5505450"/>
          </a:xfrm>
          <a:prstGeom prst="rect">
            <a:avLst/>
          </a:prstGeom>
          <a:noFill/>
          <a:ln w="9525">
            <a:noFill/>
            <a:miter lim="800000"/>
            <a:headEnd/>
            <a:tailEnd/>
          </a:ln>
        </p:spPr>
      </p:pic>
      <p:pic>
        <p:nvPicPr>
          <p:cNvPr id="71683" name="Picture 3"/>
          <p:cNvPicPr>
            <a:picLocks noChangeAspect="1" noChangeArrowheads="1"/>
          </p:cNvPicPr>
          <p:nvPr/>
        </p:nvPicPr>
        <p:blipFill>
          <a:blip r:embed="rId4"/>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5" name="Straight Arrow Connector 9"/>
          <p:cNvCxnSpPr>
            <a:cxnSpLocks noChangeShapeType="1"/>
          </p:cNvCxnSpPr>
          <p:nvPr/>
        </p:nvCxnSpPr>
        <p:spPr bwMode="auto">
          <a:xfrm rot="5400000" flipH="1" flipV="1">
            <a:off x="6907213" y="2882900"/>
            <a:ext cx="865188" cy="77787"/>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cxnSp>
        <p:nvCxnSpPr>
          <p:cNvPr id="34" name="Straight Arrow Connector 9"/>
          <p:cNvCxnSpPr>
            <a:cxnSpLocks noChangeShapeType="1"/>
          </p:cNvCxnSpPr>
          <p:nvPr/>
        </p:nvCxnSpPr>
        <p:spPr bwMode="auto">
          <a:xfrm>
            <a:off x="5168900" y="3022600"/>
            <a:ext cx="2146300" cy="317500"/>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cxnSp>
        <p:nvCxnSpPr>
          <p:cNvPr id="36" name="Straight Arrow Connector 9"/>
          <p:cNvCxnSpPr>
            <a:cxnSpLocks noChangeShapeType="1"/>
          </p:cNvCxnSpPr>
          <p:nvPr/>
        </p:nvCxnSpPr>
        <p:spPr bwMode="auto">
          <a:xfrm rot="10800000" flipV="1">
            <a:off x="4960938" y="2697163"/>
            <a:ext cx="871537" cy="58737"/>
          </a:xfrm>
          <a:prstGeom prst="straightConnector1">
            <a:avLst/>
          </a:prstGeom>
          <a:noFill/>
          <a:ln w="50800" algn="ctr">
            <a:solidFill>
              <a:schemeClr val="tx1"/>
            </a:solidFill>
            <a:round/>
            <a:headEnd/>
            <a:tailEnd type="triangle" w="med" len="med"/>
          </a:ln>
          <a:effectLst>
            <a:outerShdw blurRad="50800" dist="38100" dir="2700000" algn="tl" rotWithShape="0">
              <a:prstClr val="black">
                <a:alpha val="40000"/>
              </a:prstClr>
            </a:outerShdw>
          </a:effectLst>
        </p:spPr>
      </p:cxnSp>
      <p:cxnSp>
        <p:nvCxnSpPr>
          <p:cNvPr id="37" name="Straight Arrow Connector 9"/>
          <p:cNvCxnSpPr>
            <a:cxnSpLocks noChangeShapeType="1"/>
          </p:cNvCxnSpPr>
          <p:nvPr/>
        </p:nvCxnSpPr>
        <p:spPr bwMode="auto">
          <a:xfrm rot="10800000" flipV="1">
            <a:off x="6527800" y="2425700"/>
            <a:ext cx="749300" cy="203200"/>
          </a:xfrm>
          <a:prstGeom prst="straightConnector1">
            <a:avLst/>
          </a:prstGeom>
          <a:noFill/>
          <a:ln w="50800" algn="ctr">
            <a:solidFill>
              <a:schemeClr val="tx1"/>
            </a:solidFill>
            <a:round/>
            <a:headEnd/>
            <a:tailEnd type="triangle" w="med" len="med"/>
          </a:ln>
          <a:effectLst>
            <a:outerShdw blurRad="50800" dist="38100" dir="2700000" algn="tl" rotWithShape="0">
              <a:prstClr val="black">
                <a:alpha val="40000"/>
              </a:prstClr>
            </a:outerShdw>
          </a:effectLst>
        </p:spPr>
      </p:cxnSp>
      <p:sp>
        <p:nvSpPr>
          <p:cNvPr id="38" name="TextBox 37"/>
          <p:cNvSpPr txBox="1"/>
          <p:nvPr/>
        </p:nvSpPr>
        <p:spPr>
          <a:xfrm>
            <a:off x="4838700" y="3213100"/>
            <a:ext cx="24765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4-20 million years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905000" y="1981200"/>
            <a:ext cx="5562600" cy="3539430"/>
          </a:xfrm>
          <a:prstGeom prst="rect">
            <a:avLst/>
          </a:prstGeom>
          <a:noFill/>
          <a:ln w="9525">
            <a:noFill/>
            <a:miter lim="800000"/>
            <a:headEnd/>
            <a:tailEnd/>
          </a:ln>
        </p:spPr>
        <p:txBody>
          <a:bodyPr>
            <a:spAutoFit/>
          </a:bodyPr>
          <a:lstStyle/>
          <a:p>
            <a:pPr marL="342900" indent="-342900" algn="l">
              <a:spcBef>
                <a:spcPct val="50000"/>
              </a:spcBef>
            </a:pPr>
            <a:r>
              <a:rPr lang="en-US" u="sng" dirty="0"/>
              <a:t>Structural Complexities:</a:t>
            </a:r>
          </a:p>
          <a:p>
            <a:pPr marL="342900" indent="-342900" algn="l">
              <a:spcBef>
                <a:spcPct val="50000"/>
              </a:spcBef>
              <a:buFontTx/>
              <a:buAutoNum type="arabicPeriod"/>
            </a:pPr>
            <a:r>
              <a:rPr lang="en-US" dirty="0"/>
              <a:t> Variation in rock </a:t>
            </a:r>
            <a:r>
              <a:rPr lang="en-US" dirty="0" smtClean="0"/>
              <a:t>type</a:t>
            </a:r>
          </a:p>
          <a:p>
            <a:pPr marL="342900" indent="-342900" algn="l">
              <a:spcBef>
                <a:spcPct val="50000"/>
              </a:spcBef>
              <a:buFontTx/>
              <a:buAutoNum type="arabicPeriod"/>
            </a:pPr>
            <a:r>
              <a:rPr lang="en-US" dirty="0"/>
              <a:t> </a:t>
            </a:r>
            <a:endParaRPr lang="en-US" dirty="0" smtClean="0"/>
          </a:p>
          <a:p>
            <a:pPr marL="342900" indent="-342900" algn="l">
              <a:spcBef>
                <a:spcPct val="50000"/>
              </a:spcBef>
              <a:buFontTx/>
              <a:buAutoNum type="arabicPeriod"/>
            </a:pPr>
            <a:r>
              <a:rPr lang="en-US" dirty="0"/>
              <a:t> </a:t>
            </a:r>
          </a:p>
          <a:p>
            <a:pPr marL="342900" indent="-342900" algn="l">
              <a:spcBef>
                <a:spcPct val="50000"/>
              </a:spcBef>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oly46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3731" name="Freeform 2"/>
          <p:cNvSpPr>
            <a:spLocks noChangeArrowheads="1"/>
          </p:cNvSpPr>
          <p:nvPr/>
        </p:nvSpPr>
        <p:spPr bwMode="auto">
          <a:xfrm>
            <a:off x="4949825" y="2986088"/>
            <a:ext cx="1165225" cy="909637"/>
          </a:xfrm>
          <a:custGeom>
            <a:avLst/>
            <a:gdLst>
              <a:gd name="T0" fmla="*/ 355532 w 1164611"/>
              <a:gd name="T1" fmla="*/ 72602 h 908354"/>
              <a:gd name="T2" fmla="*/ 221768 w 1164611"/>
              <a:gd name="T3" fmla="*/ 120504 h 908354"/>
              <a:gd name="T4" fmla="*/ 126727 w 1164611"/>
              <a:gd name="T5" fmla="*/ 168406 h 908354"/>
              <a:gd name="T6" fmla="*/ 47522 w 1164611"/>
              <a:gd name="T7" fmla="*/ 232274 h 908354"/>
              <a:gd name="T8" fmla="*/ 0 w 1164611"/>
              <a:gd name="T9" fmla="*/ 391945 h 908354"/>
              <a:gd name="T10" fmla="*/ 15838 w 1164611"/>
              <a:gd name="T11" fmla="*/ 535647 h 908354"/>
              <a:gd name="T12" fmla="*/ 31684 w 1164611"/>
              <a:gd name="T13" fmla="*/ 599516 h 908354"/>
              <a:gd name="T14" fmla="*/ 79206 w 1164611"/>
              <a:gd name="T15" fmla="*/ 631450 h 908354"/>
              <a:gd name="T16" fmla="*/ 174247 w 1164611"/>
              <a:gd name="T17" fmla="*/ 663384 h 908354"/>
              <a:gd name="T18" fmla="*/ 237608 w 1164611"/>
              <a:gd name="T19" fmla="*/ 759187 h 908354"/>
              <a:gd name="T20" fmla="*/ 332651 w 1164611"/>
              <a:gd name="T21" fmla="*/ 791121 h 908354"/>
              <a:gd name="T22" fmla="*/ 380172 w 1164611"/>
              <a:gd name="T23" fmla="*/ 839021 h 908354"/>
              <a:gd name="T24" fmla="*/ 601939 w 1164611"/>
              <a:gd name="T25" fmla="*/ 886923 h 908354"/>
              <a:gd name="T26" fmla="*/ 839545 w 1164611"/>
              <a:gd name="T27" fmla="*/ 906660 h 908354"/>
              <a:gd name="T28" fmla="*/ 982108 w 1164611"/>
              <a:gd name="T29" fmla="*/ 807088 h 908354"/>
              <a:gd name="T30" fmla="*/ 1045471 w 1164611"/>
              <a:gd name="T31" fmla="*/ 727253 h 908354"/>
              <a:gd name="T32" fmla="*/ 1124674 w 1164611"/>
              <a:gd name="T33" fmla="*/ 631450 h 908354"/>
              <a:gd name="T34" fmla="*/ 1061313 w 1164611"/>
              <a:gd name="T35" fmla="*/ 312109 h 908354"/>
              <a:gd name="T36" fmla="*/ 1013790 w 1164611"/>
              <a:gd name="T37" fmla="*/ 296143 h 908354"/>
              <a:gd name="T38" fmla="*/ 934588 w 1164611"/>
              <a:gd name="T39" fmla="*/ 216307 h 908354"/>
              <a:gd name="T40" fmla="*/ 887066 w 1164611"/>
              <a:gd name="T41" fmla="*/ 184373 h 908354"/>
              <a:gd name="T42" fmla="*/ 792024 w 1164611"/>
              <a:gd name="T43" fmla="*/ 120504 h 908354"/>
              <a:gd name="T44" fmla="*/ 355532 w 1164611"/>
              <a:gd name="T45" fmla="*/ 72602 h 9083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4611"/>
              <a:gd name="T70" fmla="*/ 0 h 908354"/>
              <a:gd name="T71" fmla="*/ 1164611 w 1164611"/>
              <a:gd name="T72" fmla="*/ 908354 h 9083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4611" h="908354">
                <a:moveTo>
                  <a:pt x="353849" y="71686"/>
                </a:moveTo>
                <a:cubicBezTo>
                  <a:pt x="265606" y="97086"/>
                  <a:pt x="234116" y="105585"/>
                  <a:pt x="220718" y="118983"/>
                </a:cubicBezTo>
                <a:cubicBezTo>
                  <a:pt x="190156" y="149545"/>
                  <a:pt x="164592" y="153457"/>
                  <a:pt x="126125" y="166279"/>
                </a:cubicBezTo>
                <a:cubicBezTo>
                  <a:pt x="109414" y="177420"/>
                  <a:pt x="58530" y="206875"/>
                  <a:pt x="47297" y="229342"/>
                </a:cubicBezTo>
                <a:cubicBezTo>
                  <a:pt x="28107" y="267723"/>
                  <a:pt x="11315" y="341737"/>
                  <a:pt x="0" y="386997"/>
                </a:cubicBezTo>
                <a:cubicBezTo>
                  <a:pt x="5255" y="434293"/>
                  <a:pt x="8530" y="481852"/>
                  <a:pt x="15766" y="528886"/>
                </a:cubicBezTo>
                <a:cubicBezTo>
                  <a:pt x="19061" y="550302"/>
                  <a:pt x="19512" y="573919"/>
                  <a:pt x="31531" y="591948"/>
                </a:cubicBezTo>
                <a:cubicBezTo>
                  <a:pt x="42041" y="607714"/>
                  <a:pt x="61513" y="615784"/>
                  <a:pt x="78828" y="623479"/>
                </a:cubicBezTo>
                <a:cubicBezTo>
                  <a:pt x="109200" y="636978"/>
                  <a:pt x="109921" y="635960"/>
                  <a:pt x="173421" y="655010"/>
                </a:cubicBezTo>
                <a:cubicBezTo>
                  <a:pt x="189113" y="717778"/>
                  <a:pt x="175241" y="722385"/>
                  <a:pt x="236483" y="749604"/>
                </a:cubicBezTo>
                <a:cubicBezTo>
                  <a:pt x="266855" y="763103"/>
                  <a:pt x="331076" y="781135"/>
                  <a:pt x="331076" y="781135"/>
                </a:cubicBezTo>
                <a:cubicBezTo>
                  <a:pt x="346842" y="796900"/>
                  <a:pt x="361245" y="814158"/>
                  <a:pt x="378373" y="828431"/>
                </a:cubicBezTo>
                <a:cubicBezTo>
                  <a:pt x="452507" y="890209"/>
                  <a:pt x="472536" y="864223"/>
                  <a:pt x="599090" y="875728"/>
                </a:cubicBezTo>
                <a:cubicBezTo>
                  <a:pt x="681640" y="898501"/>
                  <a:pt x="772511" y="908354"/>
                  <a:pt x="835573" y="895216"/>
                </a:cubicBezTo>
                <a:cubicBezTo>
                  <a:pt x="879757" y="877542"/>
                  <a:pt x="930166" y="802155"/>
                  <a:pt x="977462" y="796900"/>
                </a:cubicBezTo>
                <a:cubicBezTo>
                  <a:pt x="1069185" y="705180"/>
                  <a:pt x="941101" y="837383"/>
                  <a:pt x="1040525" y="718073"/>
                </a:cubicBezTo>
                <a:cubicBezTo>
                  <a:pt x="1141678" y="596689"/>
                  <a:pt x="1041070" y="740903"/>
                  <a:pt x="1119352" y="623479"/>
                </a:cubicBezTo>
                <a:cubicBezTo>
                  <a:pt x="1111335" y="487193"/>
                  <a:pt x="1164611" y="380383"/>
                  <a:pt x="1056290" y="308169"/>
                </a:cubicBezTo>
                <a:cubicBezTo>
                  <a:pt x="1042463" y="298951"/>
                  <a:pt x="1024759" y="297659"/>
                  <a:pt x="1008994" y="292404"/>
                </a:cubicBezTo>
                <a:cubicBezTo>
                  <a:pt x="982718" y="266128"/>
                  <a:pt x="961085" y="234188"/>
                  <a:pt x="930166" y="213576"/>
                </a:cubicBezTo>
                <a:cubicBezTo>
                  <a:pt x="914400" y="203066"/>
                  <a:pt x="897425" y="194175"/>
                  <a:pt x="882869" y="182045"/>
                </a:cubicBezTo>
                <a:cubicBezTo>
                  <a:pt x="804139" y="116436"/>
                  <a:pt x="871396" y="146688"/>
                  <a:pt x="788276" y="118983"/>
                </a:cubicBezTo>
                <a:cubicBezTo>
                  <a:pt x="609803" y="0"/>
                  <a:pt x="530992" y="65336"/>
                  <a:pt x="353849" y="71686"/>
                </a:cubicBezTo>
                <a:close/>
              </a:path>
            </a:pathLst>
          </a:custGeom>
          <a:solidFill>
            <a:srgbClr val="FFFF00">
              <a:alpha val="14902"/>
            </a:srgbClr>
          </a:solidFill>
          <a:ln w="9525" algn="ctr">
            <a:solidFill>
              <a:schemeClr val="tx1"/>
            </a:solidFill>
            <a:round/>
            <a:headEnd/>
            <a:tailEnd/>
          </a:ln>
        </p:spPr>
        <p:txBody>
          <a:bodyPr/>
          <a:lstStyle/>
          <a:p>
            <a:endParaRPr lang="en-US"/>
          </a:p>
        </p:txBody>
      </p:sp>
      <p:sp>
        <p:nvSpPr>
          <p:cNvPr id="73732" name="Freeform 3"/>
          <p:cNvSpPr>
            <a:spLocks noChangeArrowheads="1"/>
          </p:cNvSpPr>
          <p:nvPr/>
        </p:nvSpPr>
        <p:spPr bwMode="auto">
          <a:xfrm>
            <a:off x="2560638" y="2151063"/>
            <a:ext cx="1016000" cy="811212"/>
          </a:xfrm>
          <a:custGeom>
            <a:avLst/>
            <a:gdLst>
              <a:gd name="T0" fmla="*/ 72603 w 1016849"/>
              <a:gd name="T1" fmla="*/ 261094 h 811987"/>
              <a:gd name="T2" fmla="*/ 58081 w 1016849"/>
              <a:gd name="T3" fmla="*/ 282853 h 811987"/>
              <a:gd name="T4" fmla="*/ 29045 w 1016849"/>
              <a:gd name="T5" fmla="*/ 319115 h 811987"/>
              <a:gd name="T6" fmla="*/ 14522 w 1016849"/>
              <a:gd name="T7" fmla="*/ 362631 h 811987"/>
              <a:gd name="T8" fmla="*/ 7261 w 1016849"/>
              <a:gd name="T9" fmla="*/ 384387 h 811987"/>
              <a:gd name="T10" fmla="*/ 0 w 1016849"/>
              <a:gd name="T11" fmla="*/ 406145 h 811987"/>
              <a:gd name="T12" fmla="*/ 7261 w 1016849"/>
              <a:gd name="T13" fmla="*/ 485924 h 811987"/>
              <a:gd name="T14" fmla="*/ 14522 w 1016849"/>
              <a:gd name="T15" fmla="*/ 507682 h 811987"/>
              <a:gd name="T16" fmla="*/ 21784 w 1016849"/>
              <a:gd name="T17" fmla="*/ 551196 h 811987"/>
              <a:gd name="T18" fmla="*/ 36304 w 1016849"/>
              <a:gd name="T19" fmla="*/ 572957 h 811987"/>
              <a:gd name="T20" fmla="*/ 50821 w 1016849"/>
              <a:gd name="T21" fmla="*/ 601966 h 811987"/>
              <a:gd name="T22" fmla="*/ 58081 w 1016849"/>
              <a:gd name="T23" fmla="*/ 623724 h 811987"/>
              <a:gd name="T24" fmla="*/ 79864 w 1016849"/>
              <a:gd name="T25" fmla="*/ 638229 h 811987"/>
              <a:gd name="T26" fmla="*/ 116167 w 1016849"/>
              <a:gd name="T27" fmla="*/ 659988 h 811987"/>
              <a:gd name="T28" fmla="*/ 145208 w 1016849"/>
              <a:gd name="T29" fmla="*/ 688998 h 811987"/>
              <a:gd name="T30" fmla="*/ 159729 w 1016849"/>
              <a:gd name="T31" fmla="*/ 732514 h 811987"/>
              <a:gd name="T32" fmla="*/ 196031 w 1016849"/>
              <a:gd name="T33" fmla="*/ 761523 h 811987"/>
              <a:gd name="T34" fmla="*/ 246855 w 1016849"/>
              <a:gd name="T35" fmla="*/ 797786 h 811987"/>
              <a:gd name="T36" fmla="*/ 399323 w 1016849"/>
              <a:gd name="T37" fmla="*/ 805038 h 811987"/>
              <a:gd name="T38" fmla="*/ 522749 w 1016849"/>
              <a:gd name="T39" fmla="*/ 797786 h 811987"/>
              <a:gd name="T40" fmla="*/ 544532 w 1016849"/>
              <a:gd name="T41" fmla="*/ 790534 h 811987"/>
              <a:gd name="T42" fmla="*/ 588094 w 1016849"/>
              <a:gd name="T43" fmla="*/ 783281 h 811987"/>
              <a:gd name="T44" fmla="*/ 595355 w 1016849"/>
              <a:gd name="T45" fmla="*/ 747018 h 811987"/>
              <a:gd name="T46" fmla="*/ 769604 w 1016849"/>
              <a:gd name="T47" fmla="*/ 718007 h 811987"/>
              <a:gd name="T48" fmla="*/ 798646 w 1016849"/>
              <a:gd name="T49" fmla="*/ 681745 h 811987"/>
              <a:gd name="T50" fmla="*/ 820427 w 1016849"/>
              <a:gd name="T51" fmla="*/ 638229 h 811987"/>
              <a:gd name="T52" fmla="*/ 871250 w 1016849"/>
              <a:gd name="T53" fmla="*/ 623724 h 811987"/>
              <a:gd name="T54" fmla="*/ 893032 w 1016849"/>
              <a:gd name="T55" fmla="*/ 609219 h 811987"/>
              <a:gd name="T56" fmla="*/ 900292 w 1016849"/>
              <a:gd name="T57" fmla="*/ 587462 h 811987"/>
              <a:gd name="T58" fmla="*/ 907552 w 1016849"/>
              <a:gd name="T59" fmla="*/ 326367 h 811987"/>
              <a:gd name="T60" fmla="*/ 914812 w 1016849"/>
              <a:gd name="T61" fmla="*/ 275598 h 811987"/>
              <a:gd name="T62" fmla="*/ 951115 w 1016849"/>
              <a:gd name="T63" fmla="*/ 239335 h 811987"/>
              <a:gd name="T64" fmla="*/ 987416 w 1016849"/>
              <a:gd name="T65" fmla="*/ 210326 h 811987"/>
              <a:gd name="T66" fmla="*/ 994676 w 1016849"/>
              <a:gd name="T67" fmla="*/ 79778 h 811987"/>
              <a:gd name="T68" fmla="*/ 987416 w 1016849"/>
              <a:gd name="T69" fmla="*/ 58019 h 811987"/>
              <a:gd name="T70" fmla="*/ 958373 w 1016849"/>
              <a:gd name="T71" fmla="*/ 36261 h 811987"/>
              <a:gd name="T72" fmla="*/ 907552 w 1016849"/>
              <a:gd name="T73" fmla="*/ 7252 h 811987"/>
              <a:gd name="T74" fmla="*/ 885771 w 1016849"/>
              <a:gd name="T75" fmla="*/ 0 h 811987"/>
              <a:gd name="T76" fmla="*/ 653438 w 1016849"/>
              <a:gd name="T77" fmla="*/ 7252 h 811987"/>
              <a:gd name="T78" fmla="*/ 631656 w 1016849"/>
              <a:gd name="T79" fmla="*/ 14504 h 811987"/>
              <a:gd name="T80" fmla="*/ 559053 w 1016849"/>
              <a:gd name="T81" fmla="*/ 21756 h 811987"/>
              <a:gd name="T82" fmla="*/ 537272 w 1016849"/>
              <a:gd name="T83" fmla="*/ 29009 h 811987"/>
              <a:gd name="T84" fmla="*/ 522749 w 1016849"/>
              <a:gd name="T85" fmla="*/ 43513 h 811987"/>
              <a:gd name="T86" fmla="*/ 479188 w 1016849"/>
              <a:gd name="T87" fmla="*/ 58019 h 811987"/>
              <a:gd name="T88" fmla="*/ 457407 w 1016849"/>
              <a:gd name="T89" fmla="*/ 65273 h 811987"/>
              <a:gd name="T90" fmla="*/ 413843 w 1016849"/>
              <a:gd name="T91" fmla="*/ 79778 h 811987"/>
              <a:gd name="T92" fmla="*/ 392062 w 1016849"/>
              <a:gd name="T93" fmla="*/ 87031 h 811987"/>
              <a:gd name="T94" fmla="*/ 370282 w 1016849"/>
              <a:gd name="T95" fmla="*/ 101537 h 811987"/>
              <a:gd name="T96" fmla="*/ 333979 w 1016849"/>
              <a:gd name="T97" fmla="*/ 108789 h 811987"/>
              <a:gd name="T98" fmla="*/ 312199 w 1016849"/>
              <a:gd name="T99" fmla="*/ 116041 h 811987"/>
              <a:gd name="T100" fmla="*/ 261375 w 1016849"/>
              <a:gd name="T101" fmla="*/ 123294 h 811987"/>
              <a:gd name="T102" fmla="*/ 210552 w 1016849"/>
              <a:gd name="T103" fmla="*/ 137799 h 811987"/>
              <a:gd name="T104" fmla="*/ 188770 w 1016849"/>
              <a:gd name="T105" fmla="*/ 152305 h 811987"/>
              <a:gd name="T106" fmla="*/ 145208 w 1016849"/>
              <a:gd name="T107" fmla="*/ 159557 h 811987"/>
              <a:gd name="T108" fmla="*/ 94387 w 1016849"/>
              <a:gd name="T109" fmla="*/ 217579 h 811987"/>
              <a:gd name="T110" fmla="*/ 87125 w 1016849"/>
              <a:gd name="T111" fmla="*/ 239335 h 811987"/>
              <a:gd name="T112" fmla="*/ 72603 w 1016849"/>
              <a:gd name="T113" fmla="*/ 261094 h 8119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16849"/>
              <a:gd name="T172" fmla="*/ 0 h 811987"/>
              <a:gd name="T173" fmla="*/ 1016849 w 1016849"/>
              <a:gd name="T174" fmla="*/ 811987 h 8119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16849" h="811987">
                <a:moveTo>
                  <a:pt x="73152" y="263347"/>
                </a:moveTo>
                <a:cubicBezTo>
                  <a:pt x="68275" y="270662"/>
                  <a:pt x="64014" y="278428"/>
                  <a:pt x="58522" y="285293"/>
                </a:cubicBezTo>
                <a:cubicBezTo>
                  <a:pt x="43318" y="304298"/>
                  <a:pt x="40522" y="296532"/>
                  <a:pt x="29261" y="321869"/>
                </a:cubicBezTo>
                <a:cubicBezTo>
                  <a:pt x="22998" y="335962"/>
                  <a:pt x="19507" y="351130"/>
                  <a:pt x="14630" y="365760"/>
                </a:cubicBezTo>
                <a:lnTo>
                  <a:pt x="7315" y="387705"/>
                </a:lnTo>
                <a:lnTo>
                  <a:pt x="0" y="409651"/>
                </a:lnTo>
                <a:cubicBezTo>
                  <a:pt x="2438" y="436473"/>
                  <a:pt x="3506" y="463456"/>
                  <a:pt x="7315" y="490118"/>
                </a:cubicBezTo>
                <a:cubicBezTo>
                  <a:pt x="8405" y="497752"/>
                  <a:pt x="12957" y="504537"/>
                  <a:pt x="14630" y="512064"/>
                </a:cubicBezTo>
                <a:cubicBezTo>
                  <a:pt x="17848" y="526543"/>
                  <a:pt x="17256" y="541884"/>
                  <a:pt x="21946" y="555955"/>
                </a:cubicBezTo>
                <a:cubicBezTo>
                  <a:pt x="24726" y="564296"/>
                  <a:pt x="32214" y="570268"/>
                  <a:pt x="36576" y="577901"/>
                </a:cubicBezTo>
                <a:cubicBezTo>
                  <a:pt x="41986" y="587369"/>
                  <a:pt x="46910" y="597138"/>
                  <a:pt x="51206" y="607161"/>
                </a:cubicBezTo>
                <a:cubicBezTo>
                  <a:pt x="54244" y="614249"/>
                  <a:pt x="53705" y="623086"/>
                  <a:pt x="58522" y="629107"/>
                </a:cubicBezTo>
                <a:cubicBezTo>
                  <a:pt x="64014" y="635972"/>
                  <a:pt x="73602" y="638245"/>
                  <a:pt x="80467" y="643737"/>
                </a:cubicBezTo>
                <a:cubicBezTo>
                  <a:pt x="109157" y="666689"/>
                  <a:pt x="78933" y="652980"/>
                  <a:pt x="117043" y="665683"/>
                </a:cubicBezTo>
                <a:cubicBezTo>
                  <a:pt x="126797" y="675437"/>
                  <a:pt x="141942" y="681858"/>
                  <a:pt x="146304" y="694944"/>
                </a:cubicBezTo>
                <a:cubicBezTo>
                  <a:pt x="151181" y="709574"/>
                  <a:pt x="150029" y="727931"/>
                  <a:pt x="160934" y="738835"/>
                </a:cubicBezTo>
                <a:cubicBezTo>
                  <a:pt x="210753" y="788650"/>
                  <a:pt x="132896" y="712711"/>
                  <a:pt x="197510" y="768096"/>
                </a:cubicBezTo>
                <a:cubicBezTo>
                  <a:pt x="218386" y="785991"/>
                  <a:pt x="221420" y="802397"/>
                  <a:pt x="248717" y="804672"/>
                </a:cubicBezTo>
                <a:cubicBezTo>
                  <a:pt x="299804" y="808929"/>
                  <a:pt x="351130" y="809549"/>
                  <a:pt x="402336" y="811987"/>
                </a:cubicBezTo>
                <a:cubicBezTo>
                  <a:pt x="443789" y="809549"/>
                  <a:pt x="485376" y="808804"/>
                  <a:pt x="526694" y="804672"/>
                </a:cubicBezTo>
                <a:cubicBezTo>
                  <a:pt x="534367" y="803905"/>
                  <a:pt x="541113" y="799030"/>
                  <a:pt x="548640" y="797357"/>
                </a:cubicBezTo>
                <a:cubicBezTo>
                  <a:pt x="563119" y="794139"/>
                  <a:pt x="577901" y="792480"/>
                  <a:pt x="592531" y="790041"/>
                </a:cubicBezTo>
                <a:cubicBezTo>
                  <a:pt x="594969" y="777849"/>
                  <a:pt x="596830" y="765527"/>
                  <a:pt x="599846" y="753465"/>
                </a:cubicBezTo>
                <a:cubicBezTo>
                  <a:pt x="618578" y="678541"/>
                  <a:pt x="645600" y="729849"/>
                  <a:pt x="775411" y="724205"/>
                </a:cubicBezTo>
                <a:cubicBezTo>
                  <a:pt x="787209" y="712407"/>
                  <a:pt x="797751" y="703778"/>
                  <a:pt x="804672" y="687629"/>
                </a:cubicBezTo>
                <a:cubicBezTo>
                  <a:pt x="814989" y="663555"/>
                  <a:pt x="803966" y="657329"/>
                  <a:pt x="826618" y="643737"/>
                </a:cubicBezTo>
                <a:cubicBezTo>
                  <a:pt x="834114" y="639239"/>
                  <a:pt x="872358" y="630473"/>
                  <a:pt x="877824" y="629107"/>
                </a:cubicBezTo>
                <a:cubicBezTo>
                  <a:pt x="885139" y="624230"/>
                  <a:pt x="894278" y="621342"/>
                  <a:pt x="899770" y="614477"/>
                </a:cubicBezTo>
                <a:cubicBezTo>
                  <a:pt x="904587" y="608456"/>
                  <a:pt x="906690" y="600232"/>
                  <a:pt x="907085" y="592531"/>
                </a:cubicBezTo>
                <a:cubicBezTo>
                  <a:pt x="911582" y="504830"/>
                  <a:pt x="910320" y="416905"/>
                  <a:pt x="914400" y="329184"/>
                </a:cubicBezTo>
                <a:cubicBezTo>
                  <a:pt x="915201" y="311960"/>
                  <a:pt x="914004" y="293399"/>
                  <a:pt x="921715" y="277977"/>
                </a:cubicBezTo>
                <a:cubicBezTo>
                  <a:pt x="929426" y="262555"/>
                  <a:pt x="946099" y="253593"/>
                  <a:pt x="958291" y="241401"/>
                </a:cubicBezTo>
                <a:cubicBezTo>
                  <a:pt x="979136" y="220557"/>
                  <a:pt x="967187" y="230594"/>
                  <a:pt x="994867" y="212141"/>
                </a:cubicBezTo>
                <a:cubicBezTo>
                  <a:pt x="1016849" y="146198"/>
                  <a:pt x="1014463" y="172567"/>
                  <a:pt x="1002182" y="80467"/>
                </a:cubicBezTo>
                <a:cubicBezTo>
                  <a:pt x="1001163" y="72824"/>
                  <a:pt x="999803" y="64445"/>
                  <a:pt x="994867" y="58521"/>
                </a:cubicBezTo>
                <a:cubicBezTo>
                  <a:pt x="987062" y="49155"/>
                  <a:pt x="975527" y="43662"/>
                  <a:pt x="965606" y="36576"/>
                </a:cubicBezTo>
                <a:cubicBezTo>
                  <a:pt x="947235" y="23454"/>
                  <a:pt x="935838" y="16502"/>
                  <a:pt x="914400" y="7315"/>
                </a:cubicBezTo>
                <a:cubicBezTo>
                  <a:pt x="907312" y="4278"/>
                  <a:pt x="899769" y="2438"/>
                  <a:pt x="892454" y="0"/>
                </a:cubicBezTo>
                <a:cubicBezTo>
                  <a:pt x="814425" y="2438"/>
                  <a:pt x="736308" y="2861"/>
                  <a:pt x="658368" y="7315"/>
                </a:cubicBezTo>
                <a:cubicBezTo>
                  <a:pt x="650670" y="7755"/>
                  <a:pt x="644043" y="13458"/>
                  <a:pt x="636422" y="14630"/>
                </a:cubicBezTo>
                <a:cubicBezTo>
                  <a:pt x="612201" y="18356"/>
                  <a:pt x="587654" y="19507"/>
                  <a:pt x="563270" y="21945"/>
                </a:cubicBezTo>
                <a:cubicBezTo>
                  <a:pt x="555955" y="24384"/>
                  <a:pt x="547937" y="25294"/>
                  <a:pt x="541325" y="29261"/>
                </a:cubicBezTo>
                <a:cubicBezTo>
                  <a:pt x="535411" y="32809"/>
                  <a:pt x="532863" y="40807"/>
                  <a:pt x="526694" y="43891"/>
                </a:cubicBezTo>
                <a:cubicBezTo>
                  <a:pt x="512900" y="50788"/>
                  <a:pt x="497433" y="53644"/>
                  <a:pt x="482803" y="58521"/>
                </a:cubicBezTo>
                <a:lnTo>
                  <a:pt x="460858" y="65837"/>
                </a:lnTo>
                <a:lnTo>
                  <a:pt x="416966" y="80467"/>
                </a:lnTo>
                <a:lnTo>
                  <a:pt x="395021" y="87782"/>
                </a:lnTo>
                <a:cubicBezTo>
                  <a:pt x="387706" y="92659"/>
                  <a:pt x="381307" y="99326"/>
                  <a:pt x="373075" y="102413"/>
                </a:cubicBezTo>
                <a:cubicBezTo>
                  <a:pt x="361433" y="106779"/>
                  <a:pt x="348561" y="106712"/>
                  <a:pt x="336499" y="109728"/>
                </a:cubicBezTo>
                <a:cubicBezTo>
                  <a:pt x="329019" y="111598"/>
                  <a:pt x="322115" y="115531"/>
                  <a:pt x="314554" y="117043"/>
                </a:cubicBezTo>
                <a:cubicBezTo>
                  <a:pt x="297647" y="120424"/>
                  <a:pt x="280311" y="121274"/>
                  <a:pt x="263347" y="124358"/>
                </a:cubicBezTo>
                <a:cubicBezTo>
                  <a:pt x="255974" y="125698"/>
                  <a:pt x="221099" y="134510"/>
                  <a:pt x="212141" y="138989"/>
                </a:cubicBezTo>
                <a:cubicBezTo>
                  <a:pt x="204277" y="142921"/>
                  <a:pt x="198536" y="150839"/>
                  <a:pt x="190195" y="153619"/>
                </a:cubicBezTo>
                <a:cubicBezTo>
                  <a:pt x="176124" y="158309"/>
                  <a:pt x="160934" y="158496"/>
                  <a:pt x="146304" y="160934"/>
                </a:cubicBezTo>
                <a:cubicBezTo>
                  <a:pt x="127231" y="180007"/>
                  <a:pt x="107197" y="195258"/>
                  <a:pt x="95098" y="219456"/>
                </a:cubicBezTo>
                <a:cubicBezTo>
                  <a:pt x="91650" y="226353"/>
                  <a:pt x="91230" y="234504"/>
                  <a:pt x="87782" y="241401"/>
                </a:cubicBezTo>
                <a:cubicBezTo>
                  <a:pt x="83850" y="249265"/>
                  <a:pt x="78029" y="256032"/>
                  <a:pt x="73152" y="263347"/>
                </a:cubicBezTo>
                <a:close/>
              </a:path>
            </a:pathLst>
          </a:custGeom>
          <a:solidFill>
            <a:srgbClr val="FFFF00">
              <a:alpha val="14902"/>
            </a:srgbClr>
          </a:solidFill>
          <a:ln w="9525" algn="ctr">
            <a:solidFill>
              <a:schemeClr val="tx1"/>
            </a:solidFill>
            <a:round/>
            <a:headEnd/>
            <a:tailEnd/>
          </a:ln>
        </p:spPr>
        <p:txBody>
          <a:bodyPr/>
          <a:lstStyle/>
          <a:p>
            <a:endParaRPr lang="en-US"/>
          </a:p>
        </p:txBody>
      </p:sp>
      <p:sp>
        <p:nvSpPr>
          <p:cNvPr id="73733" name="Freeform 5"/>
          <p:cNvSpPr>
            <a:spLocks noChangeArrowheads="1"/>
          </p:cNvSpPr>
          <p:nvPr/>
        </p:nvSpPr>
        <p:spPr bwMode="auto">
          <a:xfrm>
            <a:off x="5922963" y="1870075"/>
            <a:ext cx="1816100" cy="1200150"/>
          </a:xfrm>
          <a:custGeom>
            <a:avLst/>
            <a:gdLst>
              <a:gd name="T0" fmla="*/ 816562 w 1816669"/>
              <a:gd name="T1" fmla="*/ 27125 h 1201003"/>
              <a:gd name="T2" fmla="*/ 639639 w 1816669"/>
              <a:gd name="T3" fmla="*/ 54240 h 1201003"/>
              <a:gd name="T4" fmla="*/ 557984 w 1816669"/>
              <a:gd name="T5" fmla="*/ 108487 h 1201003"/>
              <a:gd name="T6" fmla="*/ 435498 w 1816669"/>
              <a:gd name="T7" fmla="*/ 162729 h 1201003"/>
              <a:gd name="T8" fmla="*/ 326627 w 1816669"/>
              <a:gd name="T9" fmla="*/ 284776 h 1201003"/>
              <a:gd name="T10" fmla="*/ 244967 w 1816669"/>
              <a:gd name="T11" fmla="*/ 311898 h 1201003"/>
              <a:gd name="T12" fmla="*/ 204141 w 1816669"/>
              <a:gd name="T13" fmla="*/ 352579 h 1201003"/>
              <a:gd name="T14" fmla="*/ 123903 w 1816669"/>
              <a:gd name="T15" fmla="*/ 444261 h 1201003"/>
              <a:gd name="T16" fmla="*/ 40827 w 1816669"/>
              <a:gd name="T17" fmla="*/ 542431 h 1201003"/>
              <a:gd name="T18" fmla="*/ 0 w 1816669"/>
              <a:gd name="T19" fmla="*/ 623795 h 1201003"/>
              <a:gd name="T20" fmla="*/ 13612 w 1816669"/>
              <a:gd name="T21" fmla="*/ 705160 h 1201003"/>
              <a:gd name="T22" fmla="*/ 190529 w 1816669"/>
              <a:gd name="T23" fmla="*/ 691599 h 1201003"/>
              <a:gd name="T24" fmla="*/ 272191 w 1816669"/>
              <a:gd name="T25" fmla="*/ 637356 h 1201003"/>
              <a:gd name="T26" fmla="*/ 408281 w 1816669"/>
              <a:gd name="T27" fmla="*/ 650917 h 1201003"/>
              <a:gd name="T28" fmla="*/ 435498 w 1816669"/>
              <a:gd name="T29" fmla="*/ 691599 h 1201003"/>
              <a:gd name="T30" fmla="*/ 517157 w 1816669"/>
              <a:gd name="T31" fmla="*/ 759402 h 1201003"/>
              <a:gd name="T32" fmla="*/ 544373 w 1816669"/>
              <a:gd name="T33" fmla="*/ 800084 h 1201003"/>
              <a:gd name="T34" fmla="*/ 639639 w 1816669"/>
              <a:gd name="T35" fmla="*/ 840766 h 1201003"/>
              <a:gd name="T36" fmla="*/ 680468 w 1816669"/>
              <a:gd name="T37" fmla="*/ 854328 h 1201003"/>
              <a:gd name="T38" fmla="*/ 762124 w 1816669"/>
              <a:gd name="T39" fmla="*/ 935692 h 1201003"/>
              <a:gd name="T40" fmla="*/ 789342 w 1816669"/>
              <a:gd name="T41" fmla="*/ 976373 h 1201003"/>
              <a:gd name="T42" fmla="*/ 898216 w 1816669"/>
              <a:gd name="T43" fmla="*/ 1003498 h 1201003"/>
              <a:gd name="T44" fmla="*/ 1034310 w 1816669"/>
              <a:gd name="T45" fmla="*/ 1044180 h 1201003"/>
              <a:gd name="T46" fmla="*/ 1143186 w 1816669"/>
              <a:gd name="T47" fmla="*/ 1098423 h 1201003"/>
              <a:gd name="T48" fmla="*/ 1184015 w 1816669"/>
              <a:gd name="T49" fmla="*/ 1125543 h 1201003"/>
              <a:gd name="T50" fmla="*/ 1224842 w 1816669"/>
              <a:gd name="T51" fmla="*/ 1139105 h 1201003"/>
              <a:gd name="T52" fmla="*/ 1265670 w 1816669"/>
              <a:gd name="T53" fmla="*/ 1166227 h 1201003"/>
              <a:gd name="T54" fmla="*/ 1374544 w 1816669"/>
              <a:gd name="T55" fmla="*/ 1193348 h 1201003"/>
              <a:gd name="T56" fmla="*/ 1551466 w 1816669"/>
              <a:gd name="T57" fmla="*/ 1179787 h 1201003"/>
              <a:gd name="T58" fmla="*/ 1687558 w 1816669"/>
              <a:gd name="T59" fmla="*/ 1152666 h 1201003"/>
              <a:gd name="T60" fmla="*/ 1782823 w 1816669"/>
              <a:gd name="T61" fmla="*/ 1030617 h 1201003"/>
              <a:gd name="T62" fmla="*/ 1782823 w 1816669"/>
              <a:gd name="T63" fmla="*/ 705160 h 1201003"/>
              <a:gd name="T64" fmla="*/ 1741996 w 1816669"/>
              <a:gd name="T65" fmla="*/ 610235 h 1201003"/>
              <a:gd name="T66" fmla="*/ 1701169 w 1816669"/>
              <a:gd name="T67" fmla="*/ 583113 h 1201003"/>
              <a:gd name="T68" fmla="*/ 1646730 w 1816669"/>
              <a:gd name="T69" fmla="*/ 501748 h 1201003"/>
              <a:gd name="T70" fmla="*/ 1605903 w 1816669"/>
              <a:gd name="T71" fmla="*/ 379703 h 1201003"/>
              <a:gd name="T72" fmla="*/ 1565075 w 1816669"/>
              <a:gd name="T73" fmla="*/ 298338 h 1201003"/>
              <a:gd name="T74" fmla="*/ 1524247 w 1816669"/>
              <a:gd name="T75" fmla="*/ 271216 h 1201003"/>
              <a:gd name="T76" fmla="*/ 1456201 w 1816669"/>
              <a:gd name="T77" fmla="*/ 203412 h 1201003"/>
              <a:gd name="T78" fmla="*/ 1374544 w 1816669"/>
              <a:gd name="T79" fmla="*/ 122047 h 1201003"/>
              <a:gd name="T80" fmla="*/ 1238452 w 1816669"/>
              <a:gd name="T81" fmla="*/ 54240 h 1201003"/>
              <a:gd name="T82" fmla="*/ 1156796 w 1816669"/>
              <a:gd name="T83" fmla="*/ 27125 h 1201003"/>
              <a:gd name="T84" fmla="*/ 925436 w 1816669"/>
              <a:gd name="T85" fmla="*/ 13558 h 1201003"/>
              <a:gd name="T86" fmla="*/ 843779 w 1816669"/>
              <a:gd name="T87" fmla="*/ 0 h 12010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16669"/>
              <a:gd name="T133" fmla="*/ 0 h 1201003"/>
              <a:gd name="T134" fmla="*/ 1816669 w 1816669"/>
              <a:gd name="T135" fmla="*/ 1201003 h 12010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16669" h="1201003">
                <a:moveTo>
                  <a:pt x="818866" y="27296"/>
                </a:moveTo>
                <a:cubicBezTo>
                  <a:pt x="810904" y="28181"/>
                  <a:pt x="675212" y="37708"/>
                  <a:pt x="641445" y="54591"/>
                </a:cubicBezTo>
                <a:cubicBezTo>
                  <a:pt x="612103" y="69262"/>
                  <a:pt x="590680" y="98808"/>
                  <a:pt x="559559" y="109182"/>
                </a:cubicBezTo>
                <a:cubicBezTo>
                  <a:pt x="462111" y="141665"/>
                  <a:pt x="501612" y="120518"/>
                  <a:pt x="436729" y="163773"/>
                </a:cubicBezTo>
                <a:cubicBezTo>
                  <a:pt x="410720" y="202786"/>
                  <a:pt x="367612" y="273248"/>
                  <a:pt x="327547" y="286603"/>
                </a:cubicBezTo>
                <a:lnTo>
                  <a:pt x="245660" y="313899"/>
                </a:lnTo>
                <a:cubicBezTo>
                  <a:pt x="232012" y="327547"/>
                  <a:pt x="219952" y="342993"/>
                  <a:pt x="204717" y="354842"/>
                </a:cubicBezTo>
                <a:cubicBezTo>
                  <a:pt x="184483" y="377044"/>
                  <a:pt x="151550" y="415266"/>
                  <a:pt x="124254" y="447111"/>
                </a:cubicBezTo>
                <a:cubicBezTo>
                  <a:pt x="110606" y="451660"/>
                  <a:pt x="61653" y="528886"/>
                  <a:pt x="40944" y="545911"/>
                </a:cubicBezTo>
                <a:cubicBezTo>
                  <a:pt x="27143" y="566611"/>
                  <a:pt x="0" y="599545"/>
                  <a:pt x="0" y="627797"/>
                </a:cubicBezTo>
                <a:cubicBezTo>
                  <a:pt x="0" y="655469"/>
                  <a:pt x="9099" y="682388"/>
                  <a:pt x="13648" y="709684"/>
                </a:cubicBezTo>
                <a:cubicBezTo>
                  <a:pt x="72788" y="705135"/>
                  <a:pt x="133707" y="711131"/>
                  <a:pt x="191069" y="696036"/>
                </a:cubicBezTo>
                <a:cubicBezTo>
                  <a:pt x="222794" y="687687"/>
                  <a:pt x="272956" y="641445"/>
                  <a:pt x="272956" y="641445"/>
                </a:cubicBezTo>
                <a:cubicBezTo>
                  <a:pt x="318448" y="645994"/>
                  <a:pt x="366060" y="640635"/>
                  <a:pt x="409433" y="655093"/>
                </a:cubicBezTo>
                <a:cubicBezTo>
                  <a:pt x="424994" y="660280"/>
                  <a:pt x="426228" y="683435"/>
                  <a:pt x="436729" y="696036"/>
                </a:cubicBezTo>
                <a:cubicBezTo>
                  <a:pt x="469567" y="735442"/>
                  <a:pt x="478357" y="737436"/>
                  <a:pt x="518615" y="764275"/>
                </a:cubicBezTo>
                <a:cubicBezTo>
                  <a:pt x="527714" y="777923"/>
                  <a:pt x="534313" y="793620"/>
                  <a:pt x="545911" y="805218"/>
                </a:cubicBezTo>
                <a:cubicBezTo>
                  <a:pt x="579156" y="838463"/>
                  <a:pt x="597591" y="833632"/>
                  <a:pt x="641445" y="846161"/>
                </a:cubicBezTo>
                <a:cubicBezTo>
                  <a:pt x="655277" y="850113"/>
                  <a:pt x="668740" y="855260"/>
                  <a:pt x="682388" y="859809"/>
                </a:cubicBezTo>
                <a:cubicBezTo>
                  <a:pt x="709684" y="887105"/>
                  <a:pt x="742862" y="909578"/>
                  <a:pt x="764275" y="941696"/>
                </a:cubicBezTo>
                <a:cubicBezTo>
                  <a:pt x="773374" y="955344"/>
                  <a:pt x="778763" y="972392"/>
                  <a:pt x="791571" y="982639"/>
                </a:cubicBezTo>
                <a:cubicBezTo>
                  <a:pt x="805641" y="993895"/>
                  <a:pt x="897223" y="1009151"/>
                  <a:pt x="900753" y="1009935"/>
                </a:cubicBezTo>
                <a:cubicBezTo>
                  <a:pt x="936022" y="1017772"/>
                  <a:pt x="1010005" y="1037266"/>
                  <a:pt x="1037230" y="1050878"/>
                </a:cubicBezTo>
                <a:cubicBezTo>
                  <a:pt x="1073624" y="1069075"/>
                  <a:pt x="1112556" y="1082899"/>
                  <a:pt x="1146412" y="1105469"/>
                </a:cubicBezTo>
                <a:cubicBezTo>
                  <a:pt x="1160060" y="1114567"/>
                  <a:pt x="1172685" y="1125429"/>
                  <a:pt x="1187356" y="1132764"/>
                </a:cubicBezTo>
                <a:cubicBezTo>
                  <a:pt x="1200223" y="1139198"/>
                  <a:pt x="1215432" y="1139978"/>
                  <a:pt x="1228299" y="1146412"/>
                </a:cubicBezTo>
                <a:cubicBezTo>
                  <a:pt x="1242970" y="1153748"/>
                  <a:pt x="1254571" y="1166372"/>
                  <a:pt x="1269242" y="1173708"/>
                </a:cubicBezTo>
                <a:cubicBezTo>
                  <a:pt x="1297221" y="1187698"/>
                  <a:pt x="1352466" y="1195812"/>
                  <a:pt x="1378424" y="1201003"/>
                </a:cubicBezTo>
                <a:cubicBezTo>
                  <a:pt x="1437564" y="1196454"/>
                  <a:pt x="1497028" y="1195028"/>
                  <a:pt x="1555845" y="1187356"/>
                </a:cubicBezTo>
                <a:cubicBezTo>
                  <a:pt x="1601849" y="1181356"/>
                  <a:pt x="1692323" y="1160060"/>
                  <a:pt x="1692323" y="1160060"/>
                </a:cubicBezTo>
                <a:cubicBezTo>
                  <a:pt x="1757620" y="1062114"/>
                  <a:pt x="1723717" y="1101370"/>
                  <a:pt x="1787857" y="1037230"/>
                </a:cubicBezTo>
                <a:cubicBezTo>
                  <a:pt x="1816669" y="893172"/>
                  <a:pt x="1809482" y="958367"/>
                  <a:pt x="1787857" y="709684"/>
                </a:cubicBezTo>
                <a:cubicBezTo>
                  <a:pt x="1784874" y="675380"/>
                  <a:pt x="1771808" y="639045"/>
                  <a:pt x="1746914" y="614150"/>
                </a:cubicBezTo>
                <a:cubicBezTo>
                  <a:pt x="1735316" y="602552"/>
                  <a:pt x="1719619" y="595953"/>
                  <a:pt x="1705971" y="586854"/>
                </a:cubicBezTo>
                <a:cubicBezTo>
                  <a:pt x="1687774" y="559558"/>
                  <a:pt x="1661753" y="536089"/>
                  <a:pt x="1651379" y="504967"/>
                </a:cubicBezTo>
                <a:lnTo>
                  <a:pt x="1610436" y="382138"/>
                </a:lnTo>
                <a:cubicBezTo>
                  <a:pt x="1599336" y="348838"/>
                  <a:pt x="1595949" y="326707"/>
                  <a:pt x="1569493" y="300251"/>
                </a:cubicBezTo>
                <a:cubicBezTo>
                  <a:pt x="1557895" y="288653"/>
                  <a:pt x="1542198" y="282054"/>
                  <a:pt x="1528550" y="272956"/>
                </a:cubicBezTo>
                <a:cubicBezTo>
                  <a:pt x="1472303" y="188586"/>
                  <a:pt x="1534754" y="270888"/>
                  <a:pt x="1460311" y="204717"/>
                </a:cubicBezTo>
                <a:cubicBezTo>
                  <a:pt x="1431460" y="179071"/>
                  <a:pt x="1411525" y="142690"/>
                  <a:pt x="1378424" y="122830"/>
                </a:cubicBezTo>
                <a:cubicBezTo>
                  <a:pt x="1304653" y="78568"/>
                  <a:pt x="1320522" y="83164"/>
                  <a:pt x="1241947" y="54591"/>
                </a:cubicBezTo>
                <a:cubicBezTo>
                  <a:pt x="1214907" y="44758"/>
                  <a:pt x="1188782" y="28986"/>
                  <a:pt x="1160060" y="27296"/>
                </a:cubicBezTo>
                <a:lnTo>
                  <a:pt x="928048" y="13648"/>
                </a:lnTo>
                <a:cubicBezTo>
                  <a:pt x="900753" y="9099"/>
                  <a:pt x="873297" y="5427"/>
                  <a:pt x="846162" y="0"/>
                </a:cubicBezTo>
              </a:path>
            </a:pathLst>
          </a:custGeom>
          <a:solidFill>
            <a:srgbClr val="FFFF00">
              <a:alpha val="14902"/>
            </a:srgbClr>
          </a:solidFill>
          <a:ln w="9525" algn="ctr">
            <a:solidFill>
              <a:schemeClr val="tx1"/>
            </a:solidFill>
            <a:round/>
            <a:headEnd/>
            <a:tailEnd/>
          </a:ln>
        </p:spPr>
        <p:txBody>
          <a:bodyPr/>
          <a:lstStyle/>
          <a:p>
            <a:endParaRPr lang="en-US"/>
          </a:p>
        </p:txBody>
      </p:sp>
      <p:sp>
        <p:nvSpPr>
          <p:cNvPr id="73734" name="Freeform 6"/>
          <p:cNvSpPr>
            <a:spLocks noChangeArrowheads="1"/>
          </p:cNvSpPr>
          <p:nvPr/>
        </p:nvSpPr>
        <p:spPr bwMode="auto">
          <a:xfrm>
            <a:off x="1217613" y="2773363"/>
            <a:ext cx="1138237" cy="1290637"/>
          </a:xfrm>
          <a:custGeom>
            <a:avLst/>
            <a:gdLst>
              <a:gd name="T0" fmla="*/ 1118476 w 1139589"/>
              <a:gd name="T1" fmla="*/ 565577 h 1291989"/>
              <a:gd name="T2" fmla="*/ 1104974 w 1139589"/>
              <a:gd name="T3" fmla="*/ 457418 h 1291989"/>
              <a:gd name="T4" fmla="*/ 983448 w 1139589"/>
              <a:gd name="T5" fmla="*/ 403339 h 1291989"/>
              <a:gd name="T6" fmla="*/ 942938 w 1139589"/>
              <a:gd name="T7" fmla="*/ 268143 h 1291989"/>
              <a:gd name="T8" fmla="*/ 780907 w 1139589"/>
              <a:gd name="T9" fmla="*/ 92386 h 1291989"/>
              <a:gd name="T10" fmla="*/ 659383 w 1139589"/>
              <a:gd name="T11" fmla="*/ 24787 h 1291989"/>
              <a:gd name="T12" fmla="*/ 564864 w 1139589"/>
              <a:gd name="T13" fmla="*/ 241102 h 1291989"/>
              <a:gd name="T14" fmla="*/ 348822 w 1139589"/>
              <a:gd name="T15" fmla="*/ 389820 h 1291989"/>
              <a:gd name="T16" fmla="*/ 281307 w 1139589"/>
              <a:gd name="T17" fmla="*/ 592617 h 1291989"/>
              <a:gd name="T18" fmla="*/ 132777 w 1139589"/>
              <a:gd name="T19" fmla="*/ 646696 h 1291989"/>
              <a:gd name="T20" fmla="*/ 51760 w 1139589"/>
              <a:gd name="T21" fmla="*/ 998209 h 1291989"/>
              <a:gd name="T22" fmla="*/ 38257 w 1139589"/>
              <a:gd name="T23" fmla="*/ 1241565 h 1291989"/>
              <a:gd name="T24" fmla="*/ 281307 w 1139589"/>
              <a:gd name="T25" fmla="*/ 1228046 h 1291989"/>
              <a:gd name="T26" fmla="*/ 470345 w 1139589"/>
              <a:gd name="T27" fmla="*/ 998209 h 1291989"/>
              <a:gd name="T28" fmla="*/ 888928 w 1139589"/>
              <a:gd name="T29" fmla="*/ 944132 h 1291989"/>
              <a:gd name="T30" fmla="*/ 1050963 w 1139589"/>
              <a:gd name="T31" fmla="*/ 808932 h 1291989"/>
              <a:gd name="T32" fmla="*/ 1118476 w 1139589"/>
              <a:gd name="T33" fmla="*/ 633176 h 1291989"/>
              <a:gd name="T34" fmla="*/ 1118476 w 1139589"/>
              <a:gd name="T35" fmla="*/ 565577 h 12919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9589"/>
              <a:gd name="T55" fmla="*/ 0 h 1291989"/>
              <a:gd name="T56" fmla="*/ 1139589 w 1139589"/>
              <a:gd name="T57" fmla="*/ 1291989 h 12919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9589" h="1291989">
                <a:moveTo>
                  <a:pt x="1130490" y="570931"/>
                </a:moveTo>
                <a:cubicBezTo>
                  <a:pt x="1128215" y="541361"/>
                  <a:pt x="1139588" y="489045"/>
                  <a:pt x="1116842" y="461749"/>
                </a:cubicBezTo>
                <a:cubicBezTo>
                  <a:pt x="1094096" y="434453"/>
                  <a:pt x="1021308" y="439003"/>
                  <a:pt x="994012" y="407158"/>
                </a:cubicBezTo>
                <a:cubicBezTo>
                  <a:pt x="966717" y="375313"/>
                  <a:pt x="987188" y="322997"/>
                  <a:pt x="953069" y="270681"/>
                </a:cubicBezTo>
                <a:cubicBezTo>
                  <a:pt x="918950" y="218365"/>
                  <a:pt x="837063" y="134203"/>
                  <a:pt x="789296" y="93260"/>
                </a:cubicBezTo>
                <a:cubicBezTo>
                  <a:pt x="741529" y="52317"/>
                  <a:pt x="702860" y="0"/>
                  <a:pt x="666466" y="25021"/>
                </a:cubicBezTo>
                <a:cubicBezTo>
                  <a:pt x="630072" y="50042"/>
                  <a:pt x="623248" y="181970"/>
                  <a:pt x="570932" y="243385"/>
                </a:cubicBezTo>
                <a:cubicBezTo>
                  <a:pt x="518616" y="304800"/>
                  <a:pt x="400335" y="334371"/>
                  <a:pt x="352568" y="393511"/>
                </a:cubicBezTo>
                <a:cubicBezTo>
                  <a:pt x="304801" y="452651"/>
                  <a:pt x="320723" y="555009"/>
                  <a:pt x="284329" y="598227"/>
                </a:cubicBezTo>
                <a:cubicBezTo>
                  <a:pt x="247935" y="641445"/>
                  <a:pt x="172872" y="584579"/>
                  <a:pt x="134203" y="652818"/>
                </a:cubicBezTo>
                <a:cubicBezTo>
                  <a:pt x="95534" y="721057"/>
                  <a:pt x="68239" y="907576"/>
                  <a:pt x="52317" y="1007660"/>
                </a:cubicBezTo>
                <a:cubicBezTo>
                  <a:pt x="36395" y="1107744"/>
                  <a:pt x="0" y="1214651"/>
                  <a:pt x="38669" y="1253320"/>
                </a:cubicBezTo>
                <a:cubicBezTo>
                  <a:pt x="77338" y="1291989"/>
                  <a:pt x="211541" y="1280615"/>
                  <a:pt x="284329" y="1239672"/>
                </a:cubicBezTo>
                <a:cubicBezTo>
                  <a:pt x="357117" y="1198729"/>
                  <a:pt x="373039" y="1055427"/>
                  <a:pt x="475397" y="1007660"/>
                </a:cubicBezTo>
                <a:cubicBezTo>
                  <a:pt x="577755" y="959893"/>
                  <a:pt x="800669" y="984914"/>
                  <a:pt x="898478" y="953069"/>
                </a:cubicBezTo>
                <a:cubicBezTo>
                  <a:pt x="996287" y="921224"/>
                  <a:pt x="1023582" y="868907"/>
                  <a:pt x="1062251" y="816591"/>
                </a:cubicBezTo>
                <a:cubicBezTo>
                  <a:pt x="1100920" y="764275"/>
                  <a:pt x="1121391" y="682388"/>
                  <a:pt x="1130490" y="639170"/>
                </a:cubicBezTo>
                <a:cubicBezTo>
                  <a:pt x="1139589" y="595952"/>
                  <a:pt x="1132765" y="600501"/>
                  <a:pt x="1130490" y="570931"/>
                </a:cubicBezTo>
                <a:close/>
              </a:path>
            </a:pathLst>
          </a:custGeom>
          <a:solidFill>
            <a:srgbClr val="FFFF00">
              <a:alpha val="14902"/>
            </a:srgbClr>
          </a:solidFill>
          <a:ln w="9525" algn="ctr">
            <a:solidFill>
              <a:schemeClr val="tx1"/>
            </a:solidFill>
            <a:round/>
            <a:headEnd/>
            <a:tailEnd/>
          </a:ln>
        </p:spPr>
        <p:txBody>
          <a:bodyPr/>
          <a:lstStyle/>
          <a:p>
            <a:endParaRPr lang="en-US"/>
          </a:p>
        </p:txBody>
      </p:sp>
      <p:sp>
        <p:nvSpPr>
          <p:cNvPr id="73735" name="Freeform 7"/>
          <p:cNvSpPr>
            <a:spLocks noChangeArrowheads="1"/>
          </p:cNvSpPr>
          <p:nvPr/>
        </p:nvSpPr>
        <p:spPr bwMode="auto">
          <a:xfrm>
            <a:off x="5686425" y="4319588"/>
            <a:ext cx="2820988" cy="1109662"/>
          </a:xfrm>
          <a:custGeom>
            <a:avLst/>
            <a:gdLst>
              <a:gd name="T0" fmla="*/ 1289298 w 2820537"/>
              <a:gd name="T1" fmla="*/ 891351 h 1110018"/>
              <a:gd name="T2" fmla="*/ 1439640 w 2820537"/>
              <a:gd name="T3" fmla="*/ 904959 h 1110018"/>
              <a:gd name="T4" fmla="*/ 1740324 w 2820537"/>
              <a:gd name="T5" fmla="*/ 823308 h 1110018"/>
              <a:gd name="T6" fmla="*/ 1863328 w 2820537"/>
              <a:gd name="T7" fmla="*/ 918567 h 1110018"/>
              <a:gd name="T8" fmla="*/ 2095674 w 2820537"/>
              <a:gd name="T9" fmla="*/ 823308 h 1110018"/>
              <a:gd name="T10" fmla="*/ 2328017 w 2820537"/>
              <a:gd name="T11" fmla="*/ 945784 h 1110018"/>
              <a:gd name="T12" fmla="*/ 2779041 w 2820537"/>
              <a:gd name="T13" fmla="*/ 755266 h 1110018"/>
              <a:gd name="T14" fmla="*/ 2601369 w 2820537"/>
              <a:gd name="T15" fmla="*/ 605575 h 1110018"/>
              <a:gd name="T16" fmla="*/ 2423694 w 2820537"/>
              <a:gd name="T17" fmla="*/ 306193 h 1110018"/>
              <a:gd name="T18" fmla="*/ 2259688 w 2820537"/>
              <a:gd name="T19" fmla="*/ 183714 h 1110018"/>
              <a:gd name="T20" fmla="*/ 2082007 w 2820537"/>
              <a:gd name="T21" fmla="*/ 197326 h 1110018"/>
              <a:gd name="T22" fmla="*/ 1904334 w 2820537"/>
              <a:gd name="T23" fmla="*/ 88459 h 1110018"/>
              <a:gd name="T24" fmla="*/ 1822330 w 2820537"/>
              <a:gd name="T25" fmla="*/ 183714 h 1110018"/>
              <a:gd name="T26" fmla="*/ 1630983 w 2820537"/>
              <a:gd name="T27" fmla="*/ 74847 h 1110018"/>
              <a:gd name="T28" fmla="*/ 1398638 w 2820537"/>
              <a:gd name="T29" fmla="*/ 88459 h 1110018"/>
              <a:gd name="T30" fmla="*/ 892941 w 2820537"/>
              <a:gd name="T31" fmla="*/ 20409 h 1110018"/>
              <a:gd name="T32" fmla="*/ 701593 w 2820537"/>
              <a:gd name="T33" fmla="*/ 210929 h 1110018"/>
              <a:gd name="T34" fmla="*/ 537586 w 2820537"/>
              <a:gd name="T35" fmla="*/ 415058 h 1110018"/>
              <a:gd name="T36" fmla="*/ 400910 w 2820537"/>
              <a:gd name="T37" fmla="*/ 455881 h 1110018"/>
              <a:gd name="T38" fmla="*/ 141234 w 2820537"/>
              <a:gd name="T39" fmla="*/ 510315 h 1110018"/>
              <a:gd name="T40" fmla="*/ 18224 w 2820537"/>
              <a:gd name="T41" fmla="*/ 700835 h 1110018"/>
              <a:gd name="T42" fmla="*/ 31890 w 2820537"/>
              <a:gd name="T43" fmla="*/ 959393 h 1110018"/>
              <a:gd name="T44" fmla="*/ 182231 w 2820537"/>
              <a:gd name="T45" fmla="*/ 986609 h 1110018"/>
              <a:gd name="T46" fmla="*/ 305241 w 2820537"/>
              <a:gd name="T47" fmla="*/ 1095478 h 1110018"/>
              <a:gd name="T48" fmla="*/ 482914 w 2820537"/>
              <a:gd name="T49" fmla="*/ 1054653 h 1110018"/>
              <a:gd name="T50" fmla="*/ 701593 w 2820537"/>
              <a:gd name="T51" fmla="*/ 932175 h 1110018"/>
              <a:gd name="T52" fmla="*/ 810937 w 2820537"/>
              <a:gd name="T53" fmla="*/ 836917 h 1110018"/>
              <a:gd name="T54" fmla="*/ 988610 w 2820537"/>
              <a:gd name="T55" fmla="*/ 891351 h 1110018"/>
              <a:gd name="T56" fmla="*/ 1193625 w 2820537"/>
              <a:gd name="T57" fmla="*/ 864133 h 1110018"/>
              <a:gd name="T58" fmla="*/ 1289298 w 2820537"/>
              <a:gd name="T59" fmla="*/ 891351 h 11100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20537"/>
              <a:gd name="T91" fmla="*/ 0 h 1110018"/>
              <a:gd name="T92" fmla="*/ 2820537 w 2820537"/>
              <a:gd name="T93" fmla="*/ 1110018 h 11100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20537" h="1110018">
                <a:moveTo>
                  <a:pt x="1287439" y="893929"/>
                </a:moveTo>
                <a:cubicBezTo>
                  <a:pt x="1328382" y="900753"/>
                  <a:pt x="1362501" y="918950"/>
                  <a:pt x="1437564" y="907577"/>
                </a:cubicBezTo>
                <a:cubicBezTo>
                  <a:pt x="1512627" y="896204"/>
                  <a:pt x="1667302" y="823416"/>
                  <a:pt x="1737815" y="825690"/>
                </a:cubicBezTo>
                <a:cubicBezTo>
                  <a:pt x="1808328" y="827964"/>
                  <a:pt x="1801505" y="921224"/>
                  <a:pt x="1860645" y="921224"/>
                </a:cubicBezTo>
                <a:cubicBezTo>
                  <a:pt x="1919785" y="921224"/>
                  <a:pt x="2015320" y="821141"/>
                  <a:pt x="2092657" y="825690"/>
                </a:cubicBezTo>
                <a:cubicBezTo>
                  <a:pt x="2169994" y="830239"/>
                  <a:pt x="2210938" y="959893"/>
                  <a:pt x="2324669" y="948520"/>
                </a:cubicBezTo>
                <a:cubicBezTo>
                  <a:pt x="2438400" y="937147"/>
                  <a:pt x="2729553" y="814317"/>
                  <a:pt x="2775045" y="757451"/>
                </a:cubicBezTo>
                <a:cubicBezTo>
                  <a:pt x="2820537" y="700585"/>
                  <a:pt x="2656764" y="682389"/>
                  <a:pt x="2597624" y="607326"/>
                </a:cubicBezTo>
                <a:cubicBezTo>
                  <a:pt x="2538484" y="532263"/>
                  <a:pt x="2477069" y="377588"/>
                  <a:pt x="2420203" y="307075"/>
                </a:cubicBezTo>
                <a:cubicBezTo>
                  <a:pt x="2363337" y="236562"/>
                  <a:pt x="2313296" y="202442"/>
                  <a:pt x="2256430" y="184245"/>
                </a:cubicBezTo>
                <a:cubicBezTo>
                  <a:pt x="2199564" y="166048"/>
                  <a:pt x="2138149" y="213815"/>
                  <a:pt x="2079009" y="197893"/>
                </a:cubicBezTo>
                <a:cubicBezTo>
                  <a:pt x="2019869" y="181971"/>
                  <a:pt x="1944806" y="90986"/>
                  <a:pt x="1901588" y="88711"/>
                </a:cubicBezTo>
                <a:cubicBezTo>
                  <a:pt x="1858370" y="86436"/>
                  <a:pt x="1865194" y="186520"/>
                  <a:pt x="1819702" y="184245"/>
                </a:cubicBezTo>
                <a:cubicBezTo>
                  <a:pt x="1774210" y="181970"/>
                  <a:pt x="1699147" y="90985"/>
                  <a:pt x="1628633" y="75063"/>
                </a:cubicBezTo>
                <a:cubicBezTo>
                  <a:pt x="1558120" y="59141"/>
                  <a:pt x="1519451" y="97810"/>
                  <a:pt x="1396621" y="88711"/>
                </a:cubicBezTo>
                <a:cubicBezTo>
                  <a:pt x="1273791" y="79612"/>
                  <a:pt x="1007660" y="0"/>
                  <a:pt x="891654" y="20472"/>
                </a:cubicBezTo>
                <a:cubicBezTo>
                  <a:pt x="775648" y="40944"/>
                  <a:pt x="759725" y="145577"/>
                  <a:pt x="700585" y="211541"/>
                </a:cubicBezTo>
                <a:cubicBezTo>
                  <a:pt x="641445" y="277505"/>
                  <a:pt x="586854" y="375314"/>
                  <a:pt x="536812" y="416257"/>
                </a:cubicBezTo>
                <a:cubicBezTo>
                  <a:pt x="486770" y="457200"/>
                  <a:pt x="466298" y="441278"/>
                  <a:pt x="400334" y="457200"/>
                </a:cubicBezTo>
                <a:cubicBezTo>
                  <a:pt x="334370" y="473122"/>
                  <a:pt x="204717" y="470848"/>
                  <a:pt x="141027" y="511791"/>
                </a:cubicBezTo>
                <a:cubicBezTo>
                  <a:pt x="77338" y="552734"/>
                  <a:pt x="36394" y="627797"/>
                  <a:pt x="18197" y="702860"/>
                </a:cubicBezTo>
                <a:cubicBezTo>
                  <a:pt x="0" y="777923"/>
                  <a:pt x="4550" y="914401"/>
                  <a:pt x="31845" y="962168"/>
                </a:cubicBezTo>
                <a:cubicBezTo>
                  <a:pt x="59140" y="1009935"/>
                  <a:pt x="136478" y="966717"/>
                  <a:pt x="181970" y="989463"/>
                </a:cubicBezTo>
                <a:cubicBezTo>
                  <a:pt x="227462" y="1012209"/>
                  <a:pt x="254758" y="1087272"/>
                  <a:pt x="304800" y="1098645"/>
                </a:cubicBezTo>
                <a:cubicBezTo>
                  <a:pt x="354842" y="1110018"/>
                  <a:pt x="416257" y="1084998"/>
                  <a:pt x="482221" y="1057702"/>
                </a:cubicBezTo>
                <a:cubicBezTo>
                  <a:pt x="548185" y="1030407"/>
                  <a:pt x="645994" y="971266"/>
                  <a:pt x="700585" y="934872"/>
                </a:cubicBezTo>
                <a:cubicBezTo>
                  <a:pt x="755176" y="898478"/>
                  <a:pt x="762000" y="846162"/>
                  <a:pt x="809767" y="839338"/>
                </a:cubicBezTo>
                <a:cubicBezTo>
                  <a:pt x="857534" y="832514"/>
                  <a:pt x="923498" y="889380"/>
                  <a:pt x="987188" y="893929"/>
                </a:cubicBezTo>
                <a:cubicBezTo>
                  <a:pt x="1050878" y="898478"/>
                  <a:pt x="1146413" y="871182"/>
                  <a:pt x="1191905" y="866633"/>
                </a:cubicBezTo>
                <a:cubicBezTo>
                  <a:pt x="1237398" y="862084"/>
                  <a:pt x="1246496" y="887105"/>
                  <a:pt x="1287439" y="893929"/>
                </a:cubicBezTo>
                <a:close/>
              </a:path>
            </a:pathLst>
          </a:custGeom>
          <a:solidFill>
            <a:srgbClr val="FFFF00">
              <a:alpha val="14902"/>
            </a:srgbClr>
          </a:solidFill>
          <a:ln w="9525" algn="ctr">
            <a:solidFill>
              <a:schemeClr val="tx1"/>
            </a:solidFill>
            <a:round/>
            <a:headEnd/>
            <a:tailEnd/>
          </a:ln>
        </p:spPr>
        <p:txBody>
          <a:bodyPr/>
          <a:lstStyle/>
          <a:p>
            <a:endParaRPr lang="en-US"/>
          </a:p>
        </p:txBody>
      </p:sp>
      <p:sp>
        <p:nvSpPr>
          <p:cNvPr id="73736" name="Freeform 8"/>
          <p:cNvSpPr>
            <a:spLocks noChangeArrowheads="1"/>
          </p:cNvSpPr>
          <p:nvPr/>
        </p:nvSpPr>
        <p:spPr bwMode="auto">
          <a:xfrm>
            <a:off x="3352800" y="3816350"/>
            <a:ext cx="846138" cy="1022350"/>
          </a:xfrm>
          <a:custGeom>
            <a:avLst/>
            <a:gdLst>
              <a:gd name="T0" fmla="*/ 4549 w 846162"/>
              <a:gd name="T1" fmla="*/ 417803 h 1021307"/>
              <a:gd name="T2" fmla="*/ 18188 w 846162"/>
              <a:gd name="T3" fmla="*/ 569314 h 1021307"/>
              <a:gd name="T4" fmla="*/ 59122 w 846162"/>
              <a:gd name="T5" fmla="*/ 679503 h 1021307"/>
              <a:gd name="T6" fmla="*/ 127343 w 846162"/>
              <a:gd name="T7" fmla="*/ 872335 h 1021307"/>
              <a:gd name="T8" fmla="*/ 304719 w 846162"/>
              <a:gd name="T9" fmla="*/ 1023844 h 1021307"/>
              <a:gd name="T10" fmla="*/ 523029 w 846162"/>
              <a:gd name="T11" fmla="*/ 913655 h 1021307"/>
              <a:gd name="T12" fmla="*/ 645832 w 846162"/>
              <a:gd name="T13" fmla="*/ 789694 h 1021307"/>
              <a:gd name="T14" fmla="*/ 700405 w 846162"/>
              <a:gd name="T15" fmla="*/ 569314 h 1021307"/>
              <a:gd name="T16" fmla="*/ 809560 w 846162"/>
              <a:gd name="T17" fmla="*/ 445350 h 1021307"/>
              <a:gd name="T18" fmla="*/ 836847 w 846162"/>
              <a:gd name="T19" fmla="*/ 362708 h 1021307"/>
              <a:gd name="T20" fmla="*/ 754987 w 846162"/>
              <a:gd name="T21" fmla="*/ 142328 h 1021307"/>
              <a:gd name="T22" fmla="*/ 686766 w 846162"/>
              <a:gd name="T23" fmla="*/ 114781 h 1021307"/>
              <a:gd name="T24" fmla="*/ 632184 w 846162"/>
              <a:gd name="T25" fmla="*/ 114781 h 1021307"/>
              <a:gd name="T26" fmla="*/ 523029 w 846162"/>
              <a:gd name="T27" fmla="*/ 18368 h 1021307"/>
              <a:gd name="T28" fmla="*/ 400235 w 846162"/>
              <a:gd name="T29" fmla="*/ 18368 h 1021307"/>
              <a:gd name="T30" fmla="*/ 263794 w 846162"/>
              <a:gd name="T31" fmla="*/ 128554 h 1021307"/>
              <a:gd name="T32" fmla="*/ 154639 w 846162"/>
              <a:gd name="T33" fmla="*/ 266293 h 1021307"/>
              <a:gd name="T34" fmla="*/ 45484 w 846162"/>
              <a:gd name="T35" fmla="*/ 348934 h 1021307"/>
              <a:gd name="T36" fmla="*/ 4549 w 846162"/>
              <a:gd name="T37" fmla="*/ 417803 h 10213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6162"/>
              <a:gd name="T58" fmla="*/ 0 h 1021307"/>
              <a:gd name="T59" fmla="*/ 846162 w 846162"/>
              <a:gd name="T60" fmla="*/ 1021307 h 10213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6162" h="1021307">
                <a:moveTo>
                  <a:pt x="4549" y="413982"/>
                </a:moveTo>
                <a:cubicBezTo>
                  <a:pt x="0" y="450376"/>
                  <a:pt x="9098" y="520889"/>
                  <a:pt x="18197" y="564107"/>
                </a:cubicBezTo>
                <a:cubicBezTo>
                  <a:pt x="27296" y="607325"/>
                  <a:pt x="40943" y="623247"/>
                  <a:pt x="59140" y="673289"/>
                </a:cubicBezTo>
                <a:cubicBezTo>
                  <a:pt x="77337" y="723331"/>
                  <a:pt x="86436" y="807492"/>
                  <a:pt x="127379" y="864358"/>
                </a:cubicBezTo>
                <a:cubicBezTo>
                  <a:pt x="168322" y="921224"/>
                  <a:pt x="238836" y="1007659"/>
                  <a:pt x="304800" y="1014483"/>
                </a:cubicBezTo>
                <a:cubicBezTo>
                  <a:pt x="370764" y="1021307"/>
                  <a:pt x="466298" y="943969"/>
                  <a:pt x="523164" y="905301"/>
                </a:cubicBezTo>
                <a:cubicBezTo>
                  <a:pt x="580030" y="866633"/>
                  <a:pt x="616424" y="839338"/>
                  <a:pt x="645994" y="782472"/>
                </a:cubicBezTo>
                <a:cubicBezTo>
                  <a:pt x="675564" y="725606"/>
                  <a:pt x="673290" y="620973"/>
                  <a:pt x="700585" y="564107"/>
                </a:cubicBezTo>
                <a:cubicBezTo>
                  <a:pt x="727880" y="507241"/>
                  <a:pt x="787021" y="475396"/>
                  <a:pt x="809767" y="441277"/>
                </a:cubicBezTo>
                <a:cubicBezTo>
                  <a:pt x="832513" y="407158"/>
                  <a:pt x="846162" y="409433"/>
                  <a:pt x="837063" y="359391"/>
                </a:cubicBezTo>
                <a:cubicBezTo>
                  <a:pt x="827965" y="309349"/>
                  <a:pt x="780197" y="181970"/>
                  <a:pt x="755176" y="141027"/>
                </a:cubicBezTo>
                <a:cubicBezTo>
                  <a:pt x="730155" y="100084"/>
                  <a:pt x="707409" y="118280"/>
                  <a:pt x="686937" y="113731"/>
                </a:cubicBezTo>
                <a:cubicBezTo>
                  <a:pt x="666465" y="109182"/>
                  <a:pt x="659641" y="129653"/>
                  <a:pt x="632346" y="113731"/>
                </a:cubicBezTo>
                <a:cubicBezTo>
                  <a:pt x="605051" y="97809"/>
                  <a:pt x="561833" y="34119"/>
                  <a:pt x="523164" y="18197"/>
                </a:cubicBezTo>
                <a:cubicBezTo>
                  <a:pt x="484495" y="2275"/>
                  <a:pt x="443552" y="0"/>
                  <a:pt x="400334" y="18197"/>
                </a:cubicBezTo>
                <a:cubicBezTo>
                  <a:pt x="357116" y="36394"/>
                  <a:pt x="304800" y="86436"/>
                  <a:pt x="263857" y="127379"/>
                </a:cubicBezTo>
                <a:cubicBezTo>
                  <a:pt x="222914" y="168322"/>
                  <a:pt x="191069" y="227463"/>
                  <a:pt x="154675" y="263857"/>
                </a:cubicBezTo>
                <a:cubicBezTo>
                  <a:pt x="118281" y="300251"/>
                  <a:pt x="70514" y="320722"/>
                  <a:pt x="45493" y="345743"/>
                </a:cubicBezTo>
                <a:cubicBezTo>
                  <a:pt x="20472" y="370764"/>
                  <a:pt x="9098" y="377588"/>
                  <a:pt x="4549" y="413982"/>
                </a:cubicBezTo>
                <a:close/>
              </a:path>
            </a:pathLst>
          </a:custGeom>
          <a:solidFill>
            <a:srgbClr val="FFFF00">
              <a:alpha val="14902"/>
            </a:srgbClr>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2" descr="horseshoe basalts"/>
          <p:cNvPicPr>
            <a:picLocks noChangeAspect="1" noChangeArrowheads="1"/>
          </p:cNvPicPr>
          <p:nvPr/>
        </p:nvPicPr>
        <p:blipFill>
          <a:blip r:embed="rId3"/>
          <a:srcRect l="5627" r="5745" b="13333"/>
          <a:stretch>
            <a:fillRect/>
          </a:stretch>
        </p:blipFill>
        <p:spPr bwMode="auto">
          <a:xfrm>
            <a:off x="1828800" y="0"/>
            <a:ext cx="55387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1355725" y="-425450"/>
            <a:ext cx="6432550" cy="7283450"/>
          </a:xfrm>
          <a:prstGeom prst="rect">
            <a:avLst/>
          </a:prstGeom>
          <a:noFill/>
          <a:ln w="9525">
            <a:noFill/>
            <a:miter lim="800000"/>
            <a:headEnd/>
            <a:tailEnd/>
          </a:ln>
        </p:spPr>
      </p:pic>
      <p:pic>
        <p:nvPicPr>
          <p:cNvPr id="75779" name="Picture 2" descr="terrains all.tif"/>
          <p:cNvPicPr>
            <a:picLocks noChangeAspect="1"/>
          </p:cNvPicPr>
          <p:nvPr/>
        </p:nvPicPr>
        <p:blipFill>
          <a:blip r:embed="rId4"/>
          <a:srcRect/>
          <a:stretch>
            <a:fillRect/>
          </a:stretch>
        </p:blipFill>
        <p:spPr bwMode="auto">
          <a:xfrm>
            <a:off x="1806575" y="-279400"/>
            <a:ext cx="5986463" cy="7086600"/>
          </a:xfrm>
          <a:prstGeom prst="rect">
            <a:avLst/>
          </a:prstGeom>
          <a:noFill/>
          <a:ln w="9525">
            <a:noFill/>
            <a:miter lim="800000"/>
            <a:headEnd/>
            <a:tailEnd/>
          </a:ln>
        </p:spPr>
      </p:pic>
      <p:pic>
        <p:nvPicPr>
          <p:cNvPr id="75780" name="Picture 5" descr="olympic terrane.tif"/>
          <p:cNvPicPr>
            <a:picLocks noChangeAspect="1"/>
          </p:cNvPicPr>
          <p:nvPr/>
        </p:nvPicPr>
        <p:blipFill>
          <a:blip r:embed="rId5"/>
          <a:srcRect/>
          <a:stretch>
            <a:fillRect/>
          </a:stretch>
        </p:blipFill>
        <p:spPr bwMode="auto">
          <a:xfrm>
            <a:off x="2286000" y="5565775"/>
            <a:ext cx="368300" cy="444500"/>
          </a:xfrm>
          <a:prstGeom prst="rect">
            <a:avLst/>
          </a:prstGeom>
          <a:noFill/>
          <a:ln w="9525">
            <a:noFill/>
            <a:miter lim="800000"/>
            <a:headEnd/>
            <a:tailEnd/>
          </a:ln>
        </p:spPr>
      </p:pic>
      <p:pic>
        <p:nvPicPr>
          <p:cNvPr id="75781" name="Picture 4" descr="Wangellia terrane.tif"/>
          <p:cNvPicPr>
            <a:picLocks noChangeAspect="1"/>
          </p:cNvPicPr>
          <p:nvPr/>
        </p:nvPicPr>
        <p:blipFill>
          <a:blip r:embed="rId6"/>
          <a:srcRect/>
          <a:stretch>
            <a:fillRect/>
          </a:stretch>
        </p:blipFill>
        <p:spPr bwMode="auto">
          <a:xfrm>
            <a:off x="3143250" y="3797300"/>
            <a:ext cx="1073150" cy="2116138"/>
          </a:xfrm>
          <a:prstGeom prst="rect">
            <a:avLst/>
          </a:prstGeom>
          <a:noFill/>
          <a:ln w="9525">
            <a:noFill/>
            <a:miter lim="800000"/>
            <a:headEnd/>
            <a:tailEnd/>
          </a:ln>
        </p:spPr>
      </p:pic>
      <p:pic>
        <p:nvPicPr>
          <p:cNvPr id="75782" name="Picture 3" descr="Coast Range terrane.tif"/>
          <p:cNvPicPr>
            <a:picLocks noChangeAspect="1"/>
          </p:cNvPicPr>
          <p:nvPr/>
        </p:nvPicPr>
        <p:blipFill>
          <a:blip r:embed="rId7"/>
          <a:srcRect/>
          <a:stretch>
            <a:fillRect/>
          </a:stretch>
        </p:blipFill>
        <p:spPr bwMode="auto">
          <a:xfrm>
            <a:off x="2616200" y="5888038"/>
            <a:ext cx="757238" cy="795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1355725" y="-425450"/>
            <a:ext cx="6432550" cy="7283450"/>
          </a:xfrm>
          <a:prstGeom prst="rect">
            <a:avLst/>
          </a:prstGeom>
          <a:noFill/>
          <a:ln w="9525">
            <a:noFill/>
            <a:miter lim="800000"/>
            <a:headEnd/>
            <a:tailEnd/>
          </a:ln>
        </p:spPr>
      </p:pic>
      <p:pic>
        <p:nvPicPr>
          <p:cNvPr id="76803" name="Picture 2" descr="terrains all.tif"/>
          <p:cNvPicPr>
            <a:picLocks noChangeAspect="1"/>
          </p:cNvPicPr>
          <p:nvPr/>
        </p:nvPicPr>
        <p:blipFill>
          <a:blip r:embed="rId4"/>
          <a:srcRect/>
          <a:stretch>
            <a:fillRect/>
          </a:stretch>
        </p:blipFill>
        <p:spPr bwMode="auto">
          <a:xfrm>
            <a:off x="1806575" y="-279400"/>
            <a:ext cx="5986463" cy="7086600"/>
          </a:xfrm>
          <a:prstGeom prst="rect">
            <a:avLst/>
          </a:prstGeom>
          <a:noFill/>
          <a:ln w="9525">
            <a:noFill/>
            <a:miter lim="800000"/>
            <a:headEnd/>
            <a:tailEnd/>
          </a:ln>
        </p:spPr>
      </p:pic>
      <p:pic>
        <p:nvPicPr>
          <p:cNvPr id="6" name="Picture 5" descr="olympic terrane.tif"/>
          <p:cNvPicPr>
            <a:picLocks noChangeAspect="1"/>
          </p:cNvPicPr>
          <p:nvPr/>
        </p:nvPicPr>
        <p:blipFill>
          <a:blip r:embed="rId5"/>
          <a:srcRect/>
          <a:stretch>
            <a:fillRect/>
          </a:stretch>
        </p:blipFill>
        <p:spPr bwMode="auto">
          <a:xfrm>
            <a:off x="2286000" y="5565775"/>
            <a:ext cx="368300" cy="444500"/>
          </a:xfrm>
          <a:prstGeom prst="rect">
            <a:avLst/>
          </a:prstGeom>
          <a:noFill/>
          <a:ln w="9525">
            <a:noFill/>
            <a:miter lim="800000"/>
            <a:headEnd/>
            <a:tailEnd/>
          </a:ln>
        </p:spPr>
      </p:pic>
      <p:pic>
        <p:nvPicPr>
          <p:cNvPr id="5" name="Picture 4" descr="Wangellia terrane.tif"/>
          <p:cNvPicPr>
            <a:picLocks noChangeAspect="1"/>
          </p:cNvPicPr>
          <p:nvPr/>
        </p:nvPicPr>
        <p:blipFill>
          <a:blip r:embed="rId6"/>
          <a:srcRect/>
          <a:stretch>
            <a:fillRect/>
          </a:stretch>
        </p:blipFill>
        <p:spPr bwMode="auto">
          <a:xfrm>
            <a:off x="3143250" y="3797300"/>
            <a:ext cx="1073150" cy="2116138"/>
          </a:xfrm>
          <a:prstGeom prst="rect">
            <a:avLst/>
          </a:prstGeom>
          <a:noFill/>
          <a:ln w="9525">
            <a:noFill/>
            <a:miter lim="800000"/>
            <a:headEnd/>
            <a:tailEnd/>
          </a:ln>
        </p:spPr>
      </p:pic>
      <p:pic>
        <p:nvPicPr>
          <p:cNvPr id="4" name="Picture 3" descr="Coast Range terrane.tif"/>
          <p:cNvPicPr>
            <a:picLocks noChangeAspect="1"/>
          </p:cNvPicPr>
          <p:nvPr/>
        </p:nvPicPr>
        <p:blipFill>
          <a:blip r:embed="rId7"/>
          <a:srcRect/>
          <a:stretch>
            <a:fillRect/>
          </a:stretch>
        </p:blipFill>
        <p:spPr bwMode="auto">
          <a:xfrm>
            <a:off x="2616200" y="5888038"/>
            <a:ext cx="757238" cy="795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556E-7 -3.7037E-7 L 0.09479 -3.7037E-7 " pathEditMode="relative" rAng="0" ptsTypes="AA">
                                      <p:cBhvr>
                                        <p:cTn id="6" dur="2000" fill="hold"/>
                                        <p:tgtEl>
                                          <p:spTgt spid="5"/>
                                        </p:tgtEl>
                                        <p:attrNameLst>
                                          <p:attrName>ppt_x</p:attrName>
                                          <p:attrName>ppt_y</p:attrName>
                                        </p:attrNameLst>
                                      </p:cBhvr>
                                      <p:rCtr x="47" y="0"/>
                                    </p:animMotion>
                                  </p:childTnLst>
                                </p:cTn>
                              </p:par>
                              <p:par>
                                <p:cTn id="7" presetID="63" presetClass="path" presetSubtype="0" decel="50000" fill="hold" nodeType="withEffect">
                                  <p:stCondLst>
                                    <p:cond delay="0"/>
                                  </p:stCondLst>
                                  <p:childTnLst>
                                    <p:animMotion origin="layout" path="M -5.55556E-7 4.81481E-6 L 0.16545 4.81481E-6 " pathEditMode="relative" rAng="0" ptsTypes="AA">
                                      <p:cBhvr>
                                        <p:cTn id="8" dur="3000" fill="hold"/>
                                        <p:tgtEl>
                                          <p:spTgt spid="4"/>
                                        </p:tgtEl>
                                        <p:attrNameLst>
                                          <p:attrName>ppt_x</p:attrName>
                                          <p:attrName>ppt_y</p:attrName>
                                        </p:attrNameLst>
                                      </p:cBhvr>
                                      <p:rCtr x="83" y="0"/>
                                    </p:animMotion>
                                  </p:childTnLst>
                                </p:cTn>
                              </p:par>
                              <p:par>
                                <p:cTn id="9" presetID="63" presetClass="path" presetSubtype="0" decel="50000" fill="hold" nodeType="withEffect">
                                  <p:stCondLst>
                                    <p:cond delay="0"/>
                                  </p:stCondLst>
                                  <p:childTnLst>
                                    <p:animMotion origin="layout" path="M 0 0  L 0.25 0  E" pathEditMode="relative" ptsTypes="">
                                      <p:cBhvr>
                                        <p:cTn id="10"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horseshoe map"/>
          <p:cNvPicPr>
            <a:picLocks noChangeAspect="1" noChangeArrowheads="1"/>
          </p:cNvPicPr>
          <p:nvPr/>
        </p:nvPicPr>
        <p:blipFill>
          <a:blip r:embed="rId3"/>
          <a:srcRect l="2403" t="1871" r="1453" b="28889"/>
          <a:stretch>
            <a:fillRect/>
          </a:stretch>
        </p:blipFill>
        <p:spPr bwMode="auto">
          <a:xfrm>
            <a:off x="914400" y="0"/>
            <a:ext cx="7391400" cy="6837363"/>
          </a:xfrm>
          <a:prstGeom prst="rect">
            <a:avLst/>
          </a:prstGeom>
          <a:noFill/>
          <a:ln w="9525">
            <a:noFill/>
            <a:miter lim="800000"/>
            <a:headEnd/>
            <a:tailEnd/>
          </a:ln>
        </p:spPr>
      </p:pic>
      <p:sp>
        <p:nvSpPr>
          <p:cNvPr id="3" name="Freeform 2"/>
          <p:cNvSpPr/>
          <p:nvPr/>
        </p:nvSpPr>
        <p:spPr bwMode="auto">
          <a:xfrm rot="9358924">
            <a:off x="3765550" y="1025525"/>
            <a:ext cx="3378200" cy="4456113"/>
          </a:xfrm>
          <a:custGeom>
            <a:avLst/>
            <a:gdLst>
              <a:gd name="connsiteX0" fmla="*/ 158750 w 374650"/>
              <a:gd name="connsiteY0" fmla="*/ 0 h 1193800"/>
              <a:gd name="connsiteX1" fmla="*/ 19050 w 374650"/>
              <a:gd name="connsiteY1" fmla="*/ 469900 h 1193800"/>
              <a:gd name="connsiteX2" fmla="*/ 44450 w 374650"/>
              <a:gd name="connsiteY2" fmla="*/ 889000 h 1193800"/>
              <a:gd name="connsiteX3" fmla="*/ 209550 w 374650"/>
              <a:gd name="connsiteY3" fmla="*/ 1117600 h 1193800"/>
              <a:gd name="connsiteX4" fmla="*/ 374650 w 374650"/>
              <a:gd name="connsiteY4" fmla="*/ 1193800 h 1193800"/>
              <a:gd name="connsiteX5" fmla="*/ 374650 w 374650"/>
              <a:gd name="connsiteY5" fmla="*/ 1193800 h 1193800"/>
              <a:gd name="connsiteX0" fmla="*/ 269712 w 3234183"/>
              <a:gd name="connsiteY0" fmla="*/ 0 h 3169380"/>
              <a:gd name="connsiteX1" fmla="*/ 130012 w 3234183"/>
              <a:gd name="connsiteY1" fmla="*/ 469900 h 3169380"/>
              <a:gd name="connsiteX2" fmla="*/ 155412 w 3234183"/>
              <a:gd name="connsiteY2" fmla="*/ 889000 h 3169380"/>
              <a:gd name="connsiteX3" fmla="*/ 320512 w 3234183"/>
              <a:gd name="connsiteY3" fmla="*/ 1117600 h 3169380"/>
              <a:gd name="connsiteX4" fmla="*/ 485612 w 3234183"/>
              <a:gd name="connsiteY4" fmla="*/ 1193800 h 3169380"/>
              <a:gd name="connsiteX5" fmla="*/ 3234183 w 3234183"/>
              <a:gd name="connsiteY5" fmla="*/ 3169380 h 3169380"/>
              <a:gd name="connsiteX0" fmla="*/ 158750 w 3123221"/>
              <a:gd name="connsiteY0" fmla="*/ 0 h 3169380"/>
              <a:gd name="connsiteX1" fmla="*/ 19050 w 3123221"/>
              <a:gd name="connsiteY1" fmla="*/ 469900 h 3169380"/>
              <a:gd name="connsiteX2" fmla="*/ 44450 w 3123221"/>
              <a:gd name="connsiteY2" fmla="*/ 889000 h 3169380"/>
              <a:gd name="connsiteX3" fmla="*/ 209550 w 3123221"/>
              <a:gd name="connsiteY3" fmla="*/ 1117600 h 3169380"/>
              <a:gd name="connsiteX4" fmla="*/ 374650 w 3123221"/>
              <a:gd name="connsiteY4" fmla="*/ 1193800 h 3169380"/>
              <a:gd name="connsiteX5" fmla="*/ 1235937 w 3123221"/>
              <a:gd name="connsiteY5" fmla="*/ 1995722 h 3169380"/>
              <a:gd name="connsiteX6" fmla="*/ 3123221 w 3123221"/>
              <a:gd name="connsiteY6" fmla="*/ 3169380 h 3169380"/>
              <a:gd name="connsiteX0" fmla="*/ 158750 w 3123221"/>
              <a:gd name="connsiteY0" fmla="*/ 0 h 3169380"/>
              <a:gd name="connsiteX1" fmla="*/ 19050 w 3123221"/>
              <a:gd name="connsiteY1" fmla="*/ 469900 h 3169380"/>
              <a:gd name="connsiteX2" fmla="*/ 44450 w 3123221"/>
              <a:gd name="connsiteY2" fmla="*/ 889000 h 3169380"/>
              <a:gd name="connsiteX3" fmla="*/ 209550 w 3123221"/>
              <a:gd name="connsiteY3" fmla="*/ 1117600 h 3169380"/>
              <a:gd name="connsiteX4" fmla="*/ 1235937 w 3123221"/>
              <a:gd name="connsiteY4" fmla="*/ 1995722 h 3169380"/>
              <a:gd name="connsiteX5" fmla="*/ 3123221 w 3123221"/>
              <a:gd name="connsiteY5" fmla="*/ 3169380 h 3169380"/>
              <a:gd name="connsiteX0" fmla="*/ 557797 w 3522268"/>
              <a:gd name="connsiteY0" fmla="*/ 1277532 h 4446912"/>
              <a:gd name="connsiteX1" fmla="*/ 2952078 w 3522268"/>
              <a:gd name="connsiteY1" fmla="*/ 78317 h 4446912"/>
              <a:gd name="connsiteX2" fmla="*/ 418097 w 3522268"/>
              <a:gd name="connsiteY2" fmla="*/ 1747432 h 4446912"/>
              <a:gd name="connsiteX3" fmla="*/ 443497 w 3522268"/>
              <a:gd name="connsiteY3" fmla="*/ 2166532 h 4446912"/>
              <a:gd name="connsiteX4" fmla="*/ 608597 w 3522268"/>
              <a:gd name="connsiteY4" fmla="*/ 2395132 h 4446912"/>
              <a:gd name="connsiteX5" fmla="*/ 1634984 w 3522268"/>
              <a:gd name="connsiteY5" fmla="*/ 3273254 h 4446912"/>
              <a:gd name="connsiteX6" fmla="*/ 3522268 w 3522268"/>
              <a:gd name="connsiteY6" fmla="*/ 4446912 h 4446912"/>
              <a:gd name="connsiteX0" fmla="*/ 2952078 w 3522268"/>
              <a:gd name="connsiteY0" fmla="*/ 0 h 4368595"/>
              <a:gd name="connsiteX1" fmla="*/ 418097 w 3522268"/>
              <a:gd name="connsiteY1" fmla="*/ 1669115 h 4368595"/>
              <a:gd name="connsiteX2" fmla="*/ 443497 w 3522268"/>
              <a:gd name="connsiteY2" fmla="*/ 2088215 h 4368595"/>
              <a:gd name="connsiteX3" fmla="*/ 608597 w 3522268"/>
              <a:gd name="connsiteY3" fmla="*/ 2316815 h 4368595"/>
              <a:gd name="connsiteX4" fmla="*/ 1634984 w 3522268"/>
              <a:gd name="connsiteY4" fmla="*/ 3194937 h 4368595"/>
              <a:gd name="connsiteX5" fmla="*/ 3522268 w 3522268"/>
              <a:gd name="connsiteY5" fmla="*/ 4368595 h 4368595"/>
              <a:gd name="connsiteX0" fmla="*/ 2952078 w 3522268"/>
              <a:gd name="connsiteY0" fmla="*/ 0 h 4368595"/>
              <a:gd name="connsiteX1" fmla="*/ 418097 w 3522268"/>
              <a:gd name="connsiteY1" fmla="*/ 1669115 h 4368595"/>
              <a:gd name="connsiteX2" fmla="*/ 443497 w 3522268"/>
              <a:gd name="connsiteY2" fmla="*/ 2088215 h 4368595"/>
              <a:gd name="connsiteX3" fmla="*/ 608597 w 3522268"/>
              <a:gd name="connsiteY3" fmla="*/ 2316815 h 4368595"/>
              <a:gd name="connsiteX4" fmla="*/ 1634984 w 3522268"/>
              <a:gd name="connsiteY4" fmla="*/ 3194937 h 4368595"/>
              <a:gd name="connsiteX5" fmla="*/ 3522268 w 3522268"/>
              <a:gd name="connsiteY5" fmla="*/ 4368595 h 4368595"/>
              <a:gd name="connsiteX0" fmla="*/ 2872673 w 3442863"/>
              <a:gd name="connsiteY0" fmla="*/ 0 h 4368595"/>
              <a:gd name="connsiteX1" fmla="*/ 418097 w 3442863"/>
              <a:gd name="connsiteY1" fmla="*/ 898077 h 4368595"/>
              <a:gd name="connsiteX2" fmla="*/ 364092 w 3442863"/>
              <a:gd name="connsiteY2" fmla="*/ 2088215 h 4368595"/>
              <a:gd name="connsiteX3" fmla="*/ 529192 w 3442863"/>
              <a:gd name="connsiteY3" fmla="*/ 2316815 h 4368595"/>
              <a:gd name="connsiteX4" fmla="*/ 1555579 w 3442863"/>
              <a:gd name="connsiteY4" fmla="*/ 3194937 h 4368595"/>
              <a:gd name="connsiteX5" fmla="*/ 3442863 w 3442863"/>
              <a:gd name="connsiteY5" fmla="*/ 4368595 h 4368595"/>
              <a:gd name="connsiteX0" fmla="*/ 2926177 w 3496367"/>
              <a:gd name="connsiteY0" fmla="*/ 0 h 4368595"/>
              <a:gd name="connsiteX1" fmla="*/ 471601 w 3496367"/>
              <a:gd name="connsiteY1" fmla="*/ 898077 h 4368595"/>
              <a:gd name="connsiteX2" fmla="*/ 96571 w 3496367"/>
              <a:gd name="connsiteY2" fmla="*/ 2028588 h 4368595"/>
              <a:gd name="connsiteX3" fmla="*/ 582696 w 3496367"/>
              <a:gd name="connsiteY3" fmla="*/ 2316815 h 4368595"/>
              <a:gd name="connsiteX4" fmla="*/ 1609083 w 3496367"/>
              <a:gd name="connsiteY4" fmla="*/ 3194937 h 4368595"/>
              <a:gd name="connsiteX5" fmla="*/ 3496367 w 3496367"/>
              <a:gd name="connsiteY5" fmla="*/ 4368595 h 4368595"/>
              <a:gd name="connsiteX0" fmla="*/ 2926177 w 3496367"/>
              <a:gd name="connsiteY0" fmla="*/ 0 h 4368595"/>
              <a:gd name="connsiteX1" fmla="*/ 471601 w 3496367"/>
              <a:gd name="connsiteY1" fmla="*/ 898077 h 4368595"/>
              <a:gd name="connsiteX2" fmla="*/ 96571 w 3496367"/>
              <a:gd name="connsiteY2" fmla="*/ 2028588 h 4368595"/>
              <a:gd name="connsiteX3" fmla="*/ 548915 w 3496367"/>
              <a:gd name="connsiteY3" fmla="*/ 2579839 h 4368595"/>
              <a:gd name="connsiteX4" fmla="*/ 1609083 w 3496367"/>
              <a:gd name="connsiteY4" fmla="*/ 3194937 h 4368595"/>
              <a:gd name="connsiteX5" fmla="*/ 3496367 w 3496367"/>
              <a:gd name="connsiteY5" fmla="*/ 4368595 h 4368595"/>
              <a:gd name="connsiteX0" fmla="*/ 2926177 w 3496367"/>
              <a:gd name="connsiteY0" fmla="*/ 0 h 4368595"/>
              <a:gd name="connsiteX1" fmla="*/ 471601 w 3496367"/>
              <a:gd name="connsiteY1" fmla="*/ 898077 h 4368595"/>
              <a:gd name="connsiteX2" fmla="*/ 96571 w 3496367"/>
              <a:gd name="connsiteY2" fmla="*/ 2028588 h 4368595"/>
              <a:gd name="connsiteX3" fmla="*/ 548915 w 3496367"/>
              <a:gd name="connsiteY3" fmla="*/ 2579839 h 4368595"/>
              <a:gd name="connsiteX4" fmla="*/ 1692688 w 3496367"/>
              <a:gd name="connsiteY4" fmla="*/ 3412942 h 4368595"/>
              <a:gd name="connsiteX5" fmla="*/ 3496367 w 3496367"/>
              <a:gd name="connsiteY5" fmla="*/ 4368595 h 4368595"/>
              <a:gd name="connsiteX0" fmla="*/ 2931075 w 3501265"/>
              <a:gd name="connsiteY0" fmla="*/ 0 h 4368595"/>
              <a:gd name="connsiteX1" fmla="*/ 476499 w 3501265"/>
              <a:gd name="connsiteY1" fmla="*/ 898077 h 4368595"/>
              <a:gd name="connsiteX2" fmla="*/ 72079 w 3501265"/>
              <a:gd name="connsiteY2" fmla="*/ 1751320 h 4368595"/>
              <a:gd name="connsiteX3" fmla="*/ 553813 w 3501265"/>
              <a:gd name="connsiteY3" fmla="*/ 2579839 h 4368595"/>
              <a:gd name="connsiteX4" fmla="*/ 1697586 w 3501265"/>
              <a:gd name="connsiteY4" fmla="*/ 3412942 h 4368595"/>
              <a:gd name="connsiteX5" fmla="*/ 3501265 w 3501265"/>
              <a:gd name="connsiteY5" fmla="*/ 4368595 h 4368595"/>
              <a:gd name="connsiteX0" fmla="*/ 2863876 w 3434066"/>
              <a:gd name="connsiteY0" fmla="*/ 0 h 4368595"/>
              <a:gd name="connsiteX1" fmla="*/ 476499 w 3434066"/>
              <a:gd name="connsiteY1" fmla="*/ 747271 h 4368595"/>
              <a:gd name="connsiteX2" fmla="*/ 4880 w 3434066"/>
              <a:gd name="connsiteY2" fmla="*/ 1751320 h 4368595"/>
              <a:gd name="connsiteX3" fmla="*/ 486614 w 3434066"/>
              <a:gd name="connsiteY3" fmla="*/ 2579839 h 4368595"/>
              <a:gd name="connsiteX4" fmla="*/ 1630387 w 3434066"/>
              <a:gd name="connsiteY4" fmla="*/ 3412942 h 4368595"/>
              <a:gd name="connsiteX5" fmla="*/ 3434066 w 3434066"/>
              <a:gd name="connsiteY5" fmla="*/ 4368595 h 4368595"/>
              <a:gd name="connsiteX0" fmla="*/ 2860682 w 3430872"/>
              <a:gd name="connsiteY0" fmla="*/ 0 h 4368595"/>
              <a:gd name="connsiteX1" fmla="*/ 473305 w 3430872"/>
              <a:gd name="connsiteY1" fmla="*/ 747271 h 4368595"/>
              <a:gd name="connsiteX2" fmla="*/ 1686 w 3430872"/>
              <a:gd name="connsiteY2" fmla="*/ 1751320 h 4368595"/>
              <a:gd name="connsiteX3" fmla="*/ 483420 w 3430872"/>
              <a:gd name="connsiteY3" fmla="*/ 2579839 h 4368595"/>
              <a:gd name="connsiteX4" fmla="*/ 1627193 w 3430872"/>
              <a:gd name="connsiteY4" fmla="*/ 3412942 h 4368595"/>
              <a:gd name="connsiteX5" fmla="*/ 3430872 w 3430872"/>
              <a:gd name="connsiteY5" fmla="*/ 4368595 h 4368595"/>
              <a:gd name="connsiteX0" fmla="*/ 2860682 w 3430872"/>
              <a:gd name="connsiteY0" fmla="*/ 0 h 4368595"/>
              <a:gd name="connsiteX1" fmla="*/ 473305 w 3430872"/>
              <a:gd name="connsiteY1" fmla="*/ 747271 h 4368595"/>
              <a:gd name="connsiteX2" fmla="*/ 1686 w 3430872"/>
              <a:gd name="connsiteY2" fmla="*/ 1751320 h 4368595"/>
              <a:gd name="connsiteX3" fmla="*/ 483420 w 3430872"/>
              <a:gd name="connsiteY3" fmla="*/ 2579839 h 4368595"/>
              <a:gd name="connsiteX4" fmla="*/ 1627193 w 3430872"/>
              <a:gd name="connsiteY4" fmla="*/ 3412942 h 4368595"/>
              <a:gd name="connsiteX5" fmla="*/ 3430872 w 3430872"/>
              <a:gd name="connsiteY5" fmla="*/ 4368595 h 4368595"/>
              <a:gd name="connsiteX0" fmla="*/ 2860682 w 3377919"/>
              <a:gd name="connsiteY0" fmla="*/ 0 h 4456229"/>
              <a:gd name="connsiteX1" fmla="*/ 473305 w 3377919"/>
              <a:gd name="connsiteY1" fmla="*/ 747271 h 4456229"/>
              <a:gd name="connsiteX2" fmla="*/ 1686 w 3377919"/>
              <a:gd name="connsiteY2" fmla="*/ 1751320 h 4456229"/>
              <a:gd name="connsiteX3" fmla="*/ 483420 w 3377919"/>
              <a:gd name="connsiteY3" fmla="*/ 2579839 h 4456229"/>
              <a:gd name="connsiteX4" fmla="*/ 1627193 w 3377919"/>
              <a:gd name="connsiteY4" fmla="*/ 3412942 h 4456229"/>
              <a:gd name="connsiteX5" fmla="*/ 3377919 w 3377919"/>
              <a:gd name="connsiteY5" fmla="*/ 4456229 h 445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919" h="4456229">
                <a:moveTo>
                  <a:pt x="2860682" y="0"/>
                </a:moveTo>
                <a:cubicBezTo>
                  <a:pt x="1176552" y="61236"/>
                  <a:pt x="949804" y="455384"/>
                  <a:pt x="473305" y="747271"/>
                </a:cubicBezTo>
                <a:cubicBezTo>
                  <a:pt x="178626" y="1036755"/>
                  <a:pt x="0" y="1445892"/>
                  <a:pt x="1686" y="1751320"/>
                </a:cubicBezTo>
                <a:cubicBezTo>
                  <a:pt x="3372" y="2056748"/>
                  <a:pt x="212502" y="2302902"/>
                  <a:pt x="483420" y="2579839"/>
                </a:cubicBezTo>
                <a:cubicBezTo>
                  <a:pt x="754338" y="2856776"/>
                  <a:pt x="1097703" y="3107042"/>
                  <a:pt x="1627193" y="3412942"/>
                </a:cubicBezTo>
                <a:lnTo>
                  <a:pt x="3377919" y="4456229"/>
                </a:lnTo>
              </a:path>
            </a:pathLst>
          </a:custGeom>
          <a:noFill/>
          <a:ln w="50800" cap="flat" cmpd="sng" algn="ctr">
            <a:solidFill>
              <a:schemeClr val="bg1">
                <a:lumMod val="95000"/>
              </a:schemeClr>
            </a:solidFill>
            <a:prstDash val="solid"/>
            <a:round/>
            <a:headEnd type="triangle" w="lg" len="med"/>
            <a:tailEnd type="triangle" w="lg" len="med"/>
          </a:ln>
          <a:effectLst>
            <a:outerShdw blurRad="50800" dist="38100" dir="10800000" algn="r" rotWithShape="0">
              <a:prstClr val="black">
                <a:alpha val="40000"/>
              </a:prstClr>
            </a:outerShdw>
          </a:effectLst>
        </p:spPr>
        <p:txBody>
          <a:bodyPr/>
          <a:lstStyle/>
          <a:p>
            <a:pPr>
              <a:defRPr/>
            </a:pPr>
            <a:endParaRPr lang="en-US"/>
          </a:p>
        </p:txBody>
      </p:sp>
      <p:sp>
        <p:nvSpPr>
          <p:cNvPr id="6" name="TextBox 5"/>
          <p:cNvSpPr txBox="1"/>
          <p:nvPr/>
        </p:nvSpPr>
        <p:spPr>
          <a:xfrm rot="756532">
            <a:off x="2133600" y="660400"/>
            <a:ext cx="44196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Wrangellia / San Juan </a:t>
            </a:r>
          </a:p>
        </p:txBody>
      </p:sp>
      <p:sp>
        <p:nvSpPr>
          <p:cNvPr id="7" name="TextBox 6"/>
          <p:cNvSpPr txBox="1"/>
          <p:nvPr/>
        </p:nvSpPr>
        <p:spPr>
          <a:xfrm rot="19225292">
            <a:off x="4826000" y="5575300"/>
            <a:ext cx="44196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Coast Ranges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descr="horseshoe origin"/>
          <p:cNvPicPr>
            <a:picLocks noChangeAspect="1" noChangeArrowheads="1"/>
          </p:cNvPicPr>
          <p:nvPr/>
        </p:nvPicPr>
        <p:blipFill>
          <a:blip r:embed="rId3"/>
          <a:srcRect b="26666"/>
          <a:stretch>
            <a:fillRect/>
          </a:stretch>
        </p:blipFill>
        <p:spPr bwMode="auto">
          <a:xfrm>
            <a:off x="1752600" y="0"/>
            <a:ext cx="5556250" cy="6858000"/>
          </a:xfrm>
          <a:prstGeom prst="rect">
            <a:avLst/>
          </a:prstGeom>
          <a:noFill/>
          <a:ln w="9525">
            <a:noFill/>
            <a:miter lim="800000"/>
            <a:headEnd/>
            <a:tailEnd/>
          </a:ln>
        </p:spPr>
      </p:pic>
      <p:sp>
        <p:nvSpPr>
          <p:cNvPr id="3" name="Freeform 2"/>
          <p:cNvSpPr/>
          <p:nvPr/>
        </p:nvSpPr>
        <p:spPr bwMode="auto">
          <a:xfrm>
            <a:off x="4933950" y="5359400"/>
            <a:ext cx="374650" cy="1193800"/>
          </a:xfrm>
          <a:custGeom>
            <a:avLst/>
            <a:gdLst>
              <a:gd name="connsiteX0" fmla="*/ 158750 w 374650"/>
              <a:gd name="connsiteY0" fmla="*/ 0 h 1193800"/>
              <a:gd name="connsiteX1" fmla="*/ 19050 w 374650"/>
              <a:gd name="connsiteY1" fmla="*/ 469900 h 1193800"/>
              <a:gd name="connsiteX2" fmla="*/ 44450 w 374650"/>
              <a:gd name="connsiteY2" fmla="*/ 889000 h 1193800"/>
              <a:gd name="connsiteX3" fmla="*/ 209550 w 374650"/>
              <a:gd name="connsiteY3" fmla="*/ 1117600 h 1193800"/>
              <a:gd name="connsiteX4" fmla="*/ 374650 w 374650"/>
              <a:gd name="connsiteY4" fmla="*/ 1193800 h 1193800"/>
              <a:gd name="connsiteX5" fmla="*/ 374650 w 374650"/>
              <a:gd name="connsiteY5" fmla="*/ 119380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650" h="1193800">
                <a:moveTo>
                  <a:pt x="158750" y="0"/>
                </a:moveTo>
                <a:cubicBezTo>
                  <a:pt x="98425" y="160866"/>
                  <a:pt x="38100" y="321733"/>
                  <a:pt x="19050" y="469900"/>
                </a:cubicBezTo>
                <a:cubicBezTo>
                  <a:pt x="0" y="618067"/>
                  <a:pt x="12700" y="781050"/>
                  <a:pt x="44450" y="889000"/>
                </a:cubicBezTo>
                <a:cubicBezTo>
                  <a:pt x="76200" y="996950"/>
                  <a:pt x="154517" y="1066800"/>
                  <a:pt x="209550" y="1117600"/>
                </a:cubicBezTo>
                <a:cubicBezTo>
                  <a:pt x="264583" y="1168400"/>
                  <a:pt x="374650" y="1193800"/>
                  <a:pt x="374650" y="1193800"/>
                </a:cubicBezTo>
                <a:lnTo>
                  <a:pt x="374650" y="1193800"/>
                </a:lnTo>
              </a:path>
            </a:pathLst>
          </a:custGeom>
          <a:noFill/>
          <a:ln w="50800" cap="flat" cmpd="sng" algn="ctr">
            <a:solidFill>
              <a:schemeClr val="bg1">
                <a:lumMod val="95000"/>
              </a:schemeClr>
            </a:solidFill>
            <a:prstDash val="solid"/>
            <a:round/>
            <a:headEnd type="triangle" w="lg" len="med"/>
            <a:tailEnd type="triangle" w="lg" len="med"/>
          </a:ln>
          <a:effectLst>
            <a:outerShdw blurRad="50800" dist="38100" dir="10800000" algn="r"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905000" y="1981200"/>
            <a:ext cx="5562600" cy="3539430"/>
          </a:xfrm>
          <a:prstGeom prst="rect">
            <a:avLst/>
          </a:prstGeom>
          <a:noFill/>
          <a:ln w="9525">
            <a:noFill/>
            <a:miter lim="800000"/>
            <a:headEnd/>
            <a:tailEnd/>
          </a:ln>
        </p:spPr>
        <p:txBody>
          <a:bodyPr>
            <a:spAutoFit/>
          </a:bodyPr>
          <a:lstStyle/>
          <a:p>
            <a:pPr marL="342900" indent="-342900" algn="l">
              <a:spcBef>
                <a:spcPct val="50000"/>
              </a:spcBef>
            </a:pPr>
            <a:r>
              <a:rPr lang="en-US" u="sng" dirty="0"/>
              <a:t>Structural Complexities:</a:t>
            </a:r>
          </a:p>
          <a:p>
            <a:pPr marL="342900" indent="-342900" algn="l">
              <a:spcBef>
                <a:spcPct val="50000"/>
              </a:spcBef>
              <a:buFontTx/>
              <a:buAutoNum type="arabicPeriod"/>
            </a:pPr>
            <a:r>
              <a:rPr lang="en-US" dirty="0"/>
              <a:t> Variation in rock type</a:t>
            </a:r>
          </a:p>
          <a:p>
            <a:pPr marL="342900" indent="-342900" algn="l">
              <a:spcBef>
                <a:spcPct val="50000"/>
              </a:spcBef>
              <a:buFontTx/>
              <a:buAutoNum type="arabicPeriod"/>
            </a:pPr>
            <a:r>
              <a:rPr lang="en-US" dirty="0"/>
              <a:t> Folding in two </a:t>
            </a:r>
            <a:r>
              <a:rPr lang="en-US" dirty="0" smtClean="0"/>
              <a:t>directions</a:t>
            </a:r>
          </a:p>
          <a:p>
            <a:pPr marL="342900" indent="-342900" algn="l">
              <a:spcBef>
                <a:spcPct val="50000"/>
              </a:spcBef>
              <a:buFontTx/>
              <a:buAutoNum type="arabicPeriod"/>
            </a:pPr>
            <a:r>
              <a:rPr lang="en-US" dirty="0"/>
              <a:t> </a:t>
            </a:r>
          </a:p>
          <a:p>
            <a:pPr marL="342900" indent="-342900" algn="l">
              <a:spcBef>
                <a:spcPct val="50000"/>
              </a:spcBef>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3250" name="Picture 22" descr="blue card.tif"/>
          <p:cNvPicPr>
            <a:picLocks noChangeAspect="1"/>
          </p:cNvPicPr>
          <p:nvPr/>
        </p:nvPicPr>
        <p:blipFill>
          <a:blip r:embed="rId4"/>
          <a:srcRect/>
          <a:stretch>
            <a:fillRect/>
          </a:stretch>
        </p:blipFill>
        <p:spPr bwMode="auto">
          <a:xfrm>
            <a:off x="6319838" y="2173288"/>
            <a:ext cx="1797050" cy="2511425"/>
          </a:xfrm>
          <a:prstGeom prst="rect">
            <a:avLst/>
          </a:prstGeom>
          <a:noFill/>
          <a:ln w="9525">
            <a:noFill/>
            <a:miter lim="800000"/>
            <a:headEnd/>
            <a:tailEnd/>
          </a:ln>
        </p:spPr>
      </p:pic>
      <p:pic>
        <p:nvPicPr>
          <p:cNvPr id="53251" name="Picture 23" descr="blue card.tif"/>
          <p:cNvPicPr>
            <a:picLocks noChangeAspect="1"/>
          </p:cNvPicPr>
          <p:nvPr/>
        </p:nvPicPr>
        <p:blipFill>
          <a:blip r:embed="rId4"/>
          <a:srcRect/>
          <a:stretch>
            <a:fillRect/>
          </a:stretch>
        </p:blipFill>
        <p:spPr bwMode="auto">
          <a:xfrm>
            <a:off x="4535488" y="2173288"/>
            <a:ext cx="1795462" cy="2511425"/>
          </a:xfrm>
          <a:prstGeom prst="rect">
            <a:avLst/>
          </a:prstGeom>
          <a:noFill/>
          <a:ln w="9525">
            <a:noFill/>
            <a:miter lim="800000"/>
            <a:headEnd/>
            <a:tailEnd/>
          </a:ln>
        </p:spPr>
      </p:pic>
      <p:pic>
        <p:nvPicPr>
          <p:cNvPr id="53252" name="Picture 24" descr="blue card.tif"/>
          <p:cNvPicPr>
            <a:picLocks noChangeAspect="1"/>
          </p:cNvPicPr>
          <p:nvPr/>
        </p:nvPicPr>
        <p:blipFill>
          <a:blip r:embed="rId4"/>
          <a:srcRect/>
          <a:stretch>
            <a:fillRect/>
          </a:stretch>
        </p:blipFill>
        <p:spPr bwMode="auto">
          <a:xfrm>
            <a:off x="2749550" y="2173288"/>
            <a:ext cx="1797050" cy="2511425"/>
          </a:xfrm>
          <a:prstGeom prst="rect">
            <a:avLst/>
          </a:prstGeom>
          <a:noFill/>
          <a:ln w="9525">
            <a:noFill/>
            <a:miter lim="800000"/>
            <a:headEnd/>
            <a:tailEnd/>
          </a:ln>
        </p:spPr>
      </p:pic>
      <p:pic>
        <p:nvPicPr>
          <p:cNvPr id="53253" name="Picture 25" descr="blue card.tif"/>
          <p:cNvPicPr>
            <a:picLocks noChangeAspect="1"/>
          </p:cNvPicPr>
          <p:nvPr/>
        </p:nvPicPr>
        <p:blipFill>
          <a:blip r:embed="rId4"/>
          <a:srcRect/>
          <a:stretch>
            <a:fillRect/>
          </a:stretch>
        </p:blipFill>
        <p:spPr bwMode="auto">
          <a:xfrm>
            <a:off x="963613" y="2173288"/>
            <a:ext cx="1797050" cy="2511425"/>
          </a:xfrm>
          <a:prstGeom prst="rect">
            <a:avLst/>
          </a:prstGeom>
          <a:noFill/>
          <a:ln w="9525">
            <a:noFill/>
            <a:miter lim="800000"/>
            <a:headEnd/>
            <a:tailEnd/>
          </a:ln>
        </p:spPr>
      </p:pic>
      <p:pic>
        <p:nvPicPr>
          <p:cNvPr id="53254" name="Picture 5" descr="green card.tif"/>
          <p:cNvPicPr>
            <a:picLocks noChangeAspect="1"/>
          </p:cNvPicPr>
          <p:nvPr/>
        </p:nvPicPr>
        <p:blipFill>
          <a:blip r:embed="rId5"/>
          <a:srcRect/>
          <a:stretch>
            <a:fillRect/>
          </a:stretch>
        </p:blipFill>
        <p:spPr bwMode="auto">
          <a:xfrm>
            <a:off x="946150" y="2155825"/>
            <a:ext cx="1820863" cy="2546350"/>
          </a:xfrm>
          <a:prstGeom prst="rect">
            <a:avLst/>
          </a:prstGeom>
          <a:noFill/>
          <a:ln w="9525">
            <a:noFill/>
            <a:miter lim="800000"/>
            <a:headEnd/>
            <a:tailEnd/>
          </a:ln>
        </p:spPr>
      </p:pic>
      <p:pic>
        <p:nvPicPr>
          <p:cNvPr id="53255" name="Picture 6" descr="green card.tif"/>
          <p:cNvPicPr>
            <a:picLocks noChangeAspect="1"/>
          </p:cNvPicPr>
          <p:nvPr/>
        </p:nvPicPr>
        <p:blipFill>
          <a:blip r:embed="rId5"/>
          <a:srcRect/>
          <a:stretch>
            <a:fillRect/>
          </a:stretch>
        </p:blipFill>
        <p:spPr bwMode="auto">
          <a:xfrm>
            <a:off x="2751138" y="2155825"/>
            <a:ext cx="1820862"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globalchange.umich.edu/Ben/pencil%20slate.JPG"/>
          <p:cNvPicPr>
            <a:picLocks noChangeAspect="1" noChangeArrowheads="1"/>
          </p:cNvPicPr>
          <p:nvPr/>
        </p:nvPicPr>
        <p:blipFill>
          <a:blip r:embed="rId3"/>
          <a:srcRect/>
          <a:stretch>
            <a:fillRect/>
          </a:stretch>
        </p:blipFill>
        <p:spPr bwMode="auto">
          <a:xfrm>
            <a:off x="-612775" y="0"/>
            <a:ext cx="10369550" cy="6858000"/>
          </a:xfrm>
          <a:prstGeom prst="rect">
            <a:avLst/>
          </a:prstGeom>
          <a:noFill/>
          <a:ln w="9525">
            <a:noFill/>
            <a:miter lim="800000"/>
            <a:headEnd/>
            <a:tailEnd/>
          </a:ln>
        </p:spPr>
      </p:pic>
      <p:sp>
        <p:nvSpPr>
          <p:cNvPr id="3" name="TextBox 2"/>
          <p:cNvSpPr txBox="1"/>
          <p:nvPr/>
        </p:nvSpPr>
        <p:spPr>
          <a:xfrm>
            <a:off x="1778000" y="-12700"/>
            <a:ext cx="55753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Pencil Slate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pencilform3"/>
          <p:cNvPicPr>
            <a:picLocks noChangeAspect="1" noChangeArrowheads="1"/>
          </p:cNvPicPr>
          <p:nvPr/>
        </p:nvPicPr>
        <p:blipFill>
          <a:blip r:embed="rId3"/>
          <a:srcRect/>
          <a:stretch>
            <a:fillRect/>
          </a:stretch>
        </p:blipFill>
        <p:spPr bwMode="auto">
          <a:xfrm>
            <a:off x="0" y="0"/>
            <a:ext cx="4424363" cy="6858000"/>
          </a:xfrm>
          <a:prstGeom prst="rect">
            <a:avLst/>
          </a:prstGeom>
          <a:noFill/>
          <a:ln w="9525">
            <a:noFill/>
            <a:miter lim="800000"/>
            <a:headEnd/>
            <a:tailEnd/>
          </a:ln>
        </p:spPr>
      </p:pic>
      <p:pic>
        <p:nvPicPr>
          <p:cNvPr id="81923" name="Picture 3" descr="pencils2"/>
          <p:cNvPicPr>
            <a:picLocks noChangeAspect="1" noChangeArrowheads="1"/>
          </p:cNvPicPr>
          <p:nvPr/>
        </p:nvPicPr>
        <p:blipFill>
          <a:blip r:embed="rId4"/>
          <a:srcRect/>
          <a:stretch>
            <a:fillRect/>
          </a:stretch>
        </p:blipFill>
        <p:spPr bwMode="auto">
          <a:xfrm>
            <a:off x="4953000" y="228600"/>
            <a:ext cx="3771900" cy="5638800"/>
          </a:xfrm>
          <a:prstGeom prst="rect">
            <a:avLst/>
          </a:prstGeom>
          <a:noFill/>
          <a:ln w="9525">
            <a:noFill/>
            <a:miter lim="800000"/>
            <a:headEnd/>
            <a:tailEnd/>
          </a:ln>
        </p:spPr>
      </p:pic>
      <p:sp>
        <p:nvSpPr>
          <p:cNvPr id="81924" name="Text Box 4"/>
          <p:cNvSpPr txBox="1">
            <a:spLocks noChangeArrowheads="1"/>
          </p:cNvSpPr>
          <p:nvPr/>
        </p:nvSpPr>
        <p:spPr bwMode="auto">
          <a:xfrm>
            <a:off x="4495800" y="6172200"/>
            <a:ext cx="4648200" cy="579438"/>
          </a:xfrm>
          <a:prstGeom prst="rect">
            <a:avLst/>
          </a:prstGeom>
          <a:noFill/>
          <a:ln w="9525">
            <a:noFill/>
            <a:miter lim="800000"/>
            <a:headEnd/>
            <a:tailEnd/>
          </a:ln>
        </p:spPr>
        <p:txBody>
          <a:bodyPr>
            <a:spAutoFit/>
          </a:bodyPr>
          <a:lstStyle/>
          <a:p>
            <a:pPr>
              <a:spcBef>
                <a:spcPct val="50000"/>
              </a:spcBef>
            </a:pPr>
            <a:r>
              <a:rPr lang="en-US"/>
              <a:t>“Pencil” slate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790700" y="1782763"/>
            <a:ext cx="5562600" cy="3292475"/>
          </a:xfrm>
          <a:prstGeom prst="rect">
            <a:avLst/>
          </a:prstGeom>
          <a:noFill/>
          <a:ln w="9525">
            <a:noFill/>
            <a:miter lim="800000"/>
            <a:headEnd/>
            <a:tailEnd/>
          </a:ln>
        </p:spPr>
        <p:txBody>
          <a:bodyPr>
            <a:spAutoFit/>
          </a:bodyPr>
          <a:lstStyle/>
          <a:p>
            <a:pPr marL="342900" indent="-342900" algn="l">
              <a:spcBef>
                <a:spcPct val="50000"/>
              </a:spcBef>
            </a:pPr>
            <a:r>
              <a:rPr lang="en-US" u="sng"/>
              <a:t>Structural Complexities:</a:t>
            </a:r>
          </a:p>
          <a:p>
            <a:pPr marL="342900" indent="-342900" algn="l">
              <a:spcBef>
                <a:spcPct val="50000"/>
              </a:spcBef>
              <a:buFontTx/>
              <a:buAutoNum type="arabicPeriod"/>
            </a:pPr>
            <a:r>
              <a:rPr lang="en-US"/>
              <a:t> Variation in rock type</a:t>
            </a:r>
          </a:p>
          <a:p>
            <a:pPr marL="342900" indent="-342900" algn="l">
              <a:spcBef>
                <a:spcPct val="50000"/>
              </a:spcBef>
              <a:buFontTx/>
              <a:buAutoNum type="arabicPeriod"/>
            </a:pPr>
            <a:r>
              <a:rPr lang="en-US"/>
              <a:t> Folding in two directions</a:t>
            </a:r>
          </a:p>
          <a:p>
            <a:pPr marL="342900" indent="-342900" algn="l">
              <a:spcBef>
                <a:spcPct val="50000"/>
              </a:spcBef>
              <a:buFontTx/>
              <a:buAutoNum type="arabicPeriod"/>
            </a:pPr>
            <a:r>
              <a:rPr lang="en-US"/>
              <a:t> Migration of water from subducted plate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p:spPr>
      </p:pic>
      <p:sp>
        <p:nvSpPr>
          <p:cNvPr id="3" name="TextBox 2"/>
          <p:cNvSpPr txBox="1"/>
          <p:nvPr/>
        </p:nvSpPr>
        <p:spPr>
          <a:xfrm>
            <a:off x="2311400" y="863600"/>
            <a:ext cx="2387600" cy="1077913"/>
          </a:xfrm>
          <a:prstGeom prst="rect">
            <a:avLst/>
          </a:prstGeom>
          <a:noFill/>
        </p:spPr>
        <p:txBody>
          <a:bodyPr>
            <a:spAutoFit/>
          </a:bodyPr>
          <a:lstStyle/>
          <a:p>
            <a:pPr>
              <a:defRPr/>
            </a:pPr>
            <a:r>
              <a:rPr lang="en-US" dirty="0">
                <a:solidFill>
                  <a:schemeClr val="accent5">
                    <a:lumMod val="75000"/>
                  </a:schemeClr>
                </a:solidFill>
                <a:effectLst>
                  <a:outerShdw blurRad="38100" dist="38100" dir="2700000" algn="tl">
                    <a:srgbClr val="000000">
                      <a:alpha val="43137"/>
                    </a:srgbClr>
                  </a:outerShdw>
                </a:effectLst>
              </a:rPr>
              <a:t>Wet sediments</a:t>
            </a:r>
          </a:p>
        </p:txBody>
      </p:sp>
      <p:sp>
        <p:nvSpPr>
          <p:cNvPr id="4" name="TextBox 3"/>
          <p:cNvSpPr txBox="1"/>
          <p:nvPr/>
        </p:nvSpPr>
        <p:spPr>
          <a:xfrm>
            <a:off x="-342900" y="863600"/>
            <a:ext cx="2387600" cy="1077913"/>
          </a:xfrm>
          <a:prstGeom prst="rect">
            <a:avLst/>
          </a:prstGeom>
          <a:noFill/>
        </p:spPr>
        <p:txBody>
          <a:bodyPr>
            <a:spAutoFit/>
          </a:bodyPr>
          <a:lstStyle/>
          <a:p>
            <a:pPr>
              <a:defRPr/>
            </a:pPr>
            <a:r>
              <a:rPr lang="en-US" dirty="0">
                <a:solidFill>
                  <a:schemeClr val="accent5">
                    <a:lumMod val="75000"/>
                  </a:schemeClr>
                </a:solidFill>
                <a:effectLst>
                  <a:outerShdw blurRad="38100" dist="38100" dir="2700000" algn="tl">
                    <a:srgbClr val="000000">
                      <a:alpha val="43137"/>
                    </a:srgbClr>
                  </a:outerShdw>
                </a:effectLst>
              </a:rPr>
              <a:t>Hot springs</a:t>
            </a:r>
          </a:p>
        </p:txBody>
      </p:sp>
      <p:cxnSp>
        <p:nvCxnSpPr>
          <p:cNvPr id="5" name="Straight Arrow Connector 4"/>
          <p:cNvCxnSpPr>
            <a:stCxn id="4" idx="2"/>
          </p:cNvCxnSpPr>
          <p:nvPr/>
        </p:nvCxnSpPr>
        <p:spPr bwMode="auto">
          <a:xfrm rot="5400000">
            <a:off x="202406" y="2031207"/>
            <a:ext cx="738187" cy="558800"/>
          </a:xfrm>
          <a:prstGeom prst="straightConnector1">
            <a:avLst/>
          </a:prstGeom>
          <a:solidFill>
            <a:schemeClr val="accent1"/>
          </a:solidFill>
          <a:ln w="44450" cap="flat" cmpd="sng" algn="ctr">
            <a:solidFill>
              <a:schemeClr val="accent5">
                <a:lumMod val="75000"/>
              </a:schemeClr>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8" name="Straight Arrow Connector 7"/>
          <p:cNvCxnSpPr>
            <a:stCxn id="3" idx="2"/>
          </p:cNvCxnSpPr>
          <p:nvPr/>
        </p:nvCxnSpPr>
        <p:spPr bwMode="auto">
          <a:xfrm rot="5400000">
            <a:off x="2951956" y="2355057"/>
            <a:ext cx="966787" cy="139700"/>
          </a:xfrm>
          <a:prstGeom prst="straightConnector1">
            <a:avLst/>
          </a:prstGeom>
          <a:solidFill>
            <a:schemeClr val="accent1"/>
          </a:solidFill>
          <a:ln w="44450" cap="flat" cmpd="sng" algn="ctr">
            <a:solidFill>
              <a:schemeClr val="accent5">
                <a:lumMod val="75000"/>
              </a:schemeClr>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p:spPr>
      </p:pic>
      <p:sp>
        <p:nvSpPr>
          <p:cNvPr id="3" name="TextBox 2"/>
          <p:cNvSpPr txBox="1"/>
          <p:nvPr/>
        </p:nvSpPr>
        <p:spPr>
          <a:xfrm>
            <a:off x="6261100" y="2844800"/>
            <a:ext cx="2387600" cy="522288"/>
          </a:xfrm>
          <a:prstGeom prst="rect">
            <a:avLst/>
          </a:prstGeom>
          <a:noFill/>
          <a:effectLst>
            <a:outerShdw blurRad="12700" dist="38100" dir="3720000" algn="ctr" rotWithShape="0">
              <a:schemeClr val="bg1"/>
            </a:outerShdw>
          </a:effectLst>
        </p:spPr>
        <p:txBody>
          <a:bodyPr>
            <a:spAutoFit/>
          </a:bodyPr>
          <a:lstStyle/>
          <a:p>
            <a:pPr>
              <a:defRPr/>
            </a:pPr>
            <a:r>
              <a:rPr lang="en-US" sz="2800" dirty="0">
                <a:solidFill>
                  <a:schemeClr val="tx1"/>
                </a:solidFill>
                <a:effectLst>
                  <a:outerShdw blurRad="38100" dist="38100" dir="2700000" algn="tl">
                    <a:srgbClr val="000000">
                      <a:alpha val="43137"/>
                    </a:srgbClr>
                  </a:outerShdw>
                </a:effectLst>
              </a:rPr>
              <a:t>H</a:t>
            </a:r>
            <a:r>
              <a:rPr lang="en-US" sz="2800" baseline="-25000" dirty="0">
                <a:solidFill>
                  <a:schemeClr val="tx1"/>
                </a:solidFill>
                <a:effectLst>
                  <a:outerShdw blurRad="38100" dist="38100" dir="2700000" algn="tl">
                    <a:srgbClr val="000000">
                      <a:alpha val="43137"/>
                    </a:srgbClr>
                  </a:outerShdw>
                </a:effectLst>
              </a:rPr>
              <a:t>2</a:t>
            </a:r>
            <a:r>
              <a:rPr lang="en-US" sz="2800" dirty="0">
                <a:solidFill>
                  <a:schemeClr val="tx1"/>
                </a:solidFill>
                <a:effectLst>
                  <a:outerShdw blurRad="38100" dist="38100" dir="2700000" algn="tl">
                    <a:srgbClr val="000000">
                      <a:alpha val="43137"/>
                    </a:srgbClr>
                  </a:outerShdw>
                </a:effectLst>
              </a:rPr>
              <a:t>O</a:t>
            </a:r>
          </a:p>
        </p:txBody>
      </p:sp>
      <p:sp>
        <p:nvSpPr>
          <p:cNvPr id="9" name="TextBox 8"/>
          <p:cNvSpPr txBox="1"/>
          <p:nvPr/>
        </p:nvSpPr>
        <p:spPr>
          <a:xfrm>
            <a:off x="8229600" y="3644900"/>
            <a:ext cx="1066800" cy="522288"/>
          </a:xfrm>
          <a:prstGeom prst="rect">
            <a:avLst/>
          </a:prstGeom>
          <a:noFill/>
          <a:effectLst>
            <a:outerShdw blurRad="12700" dist="38100" dir="3720000" algn="ctr" rotWithShape="0">
              <a:schemeClr val="bg1"/>
            </a:outerShdw>
          </a:effectLst>
        </p:spPr>
        <p:txBody>
          <a:bodyPr>
            <a:spAutoFit/>
          </a:bodyPr>
          <a:lstStyle/>
          <a:p>
            <a:pPr>
              <a:defRPr/>
            </a:pPr>
            <a:r>
              <a:rPr lang="en-US" sz="2800" dirty="0">
                <a:solidFill>
                  <a:schemeClr val="tx1"/>
                </a:solidFill>
                <a:effectLst>
                  <a:outerShdw blurRad="38100" dist="38100" dir="2700000" algn="tl">
                    <a:srgbClr val="000000">
                      <a:alpha val="43137"/>
                    </a:srgbClr>
                  </a:outerShdw>
                </a:effectLst>
              </a:rPr>
              <a:t>H</a:t>
            </a:r>
            <a:r>
              <a:rPr lang="en-US" sz="2800" baseline="-25000" dirty="0">
                <a:solidFill>
                  <a:schemeClr val="tx1"/>
                </a:solidFill>
                <a:effectLst>
                  <a:outerShdw blurRad="38100" dist="38100" dir="2700000" algn="tl">
                    <a:srgbClr val="000000">
                      <a:alpha val="43137"/>
                    </a:srgbClr>
                  </a:outerShdw>
                </a:effectLst>
              </a:rPr>
              <a:t>2</a:t>
            </a:r>
            <a:r>
              <a:rPr lang="en-US" sz="2800" dirty="0">
                <a:solidFill>
                  <a:schemeClr val="tx1"/>
                </a:solidFill>
                <a:effectLst>
                  <a:outerShdw blurRad="38100" dist="38100" dir="2700000" algn="tl">
                    <a:srgbClr val="000000">
                      <a:alpha val="43137"/>
                    </a:srgbClr>
                  </a:outerShdw>
                </a:effectLst>
              </a:rPr>
              <a:t>O</a:t>
            </a:r>
          </a:p>
        </p:txBody>
      </p:sp>
      <p:cxnSp>
        <p:nvCxnSpPr>
          <p:cNvPr id="18" name="Straight Arrow Connector 17"/>
          <p:cNvCxnSpPr/>
          <p:nvPr/>
        </p:nvCxnSpPr>
        <p:spPr bwMode="auto">
          <a:xfrm rot="16200000" flipV="1">
            <a:off x="8636794" y="4344194"/>
            <a:ext cx="315912" cy="38100"/>
          </a:xfrm>
          <a:prstGeom prst="straightConnector1">
            <a:avLst/>
          </a:prstGeom>
          <a:solidFill>
            <a:schemeClr val="accent1"/>
          </a:solidFill>
          <a:ln w="44450" cap="flat" cmpd="sng" algn="ctr">
            <a:solidFill>
              <a:schemeClr val="tx1"/>
            </a:solidFill>
            <a:prstDash val="solid"/>
            <a:round/>
            <a:headEnd type="none" w="med" len="med"/>
            <a:tailEnd type="triangle" w="lg" len="med"/>
          </a:ln>
          <a:effectLst>
            <a:outerShdw blurRad="25400" dist="38100" dir="1920000" algn="tl" rotWithShape="0">
              <a:schemeClr val="bg1">
                <a:alpha val="40000"/>
              </a:schemeClr>
            </a:outerShdw>
          </a:effectLst>
        </p:spPr>
      </p:cxnSp>
      <p:cxnSp>
        <p:nvCxnSpPr>
          <p:cNvPr id="19" name="Straight Arrow Connector 18"/>
          <p:cNvCxnSpPr/>
          <p:nvPr/>
        </p:nvCxnSpPr>
        <p:spPr bwMode="auto">
          <a:xfrm rot="16200000" flipV="1">
            <a:off x="7367587" y="3486151"/>
            <a:ext cx="314325" cy="38100"/>
          </a:xfrm>
          <a:prstGeom prst="straightConnector1">
            <a:avLst/>
          </a:prstGeom>
          <a:solidFill>
            <a:schemeClr val="accent1"/>
          </a:solidFill>
          <a:ln w="44450" cap="flat" cmpd="sng" algn="ctr">
            <a:solidFill>
              <a:schemeClr val="tx1"/>
            </a:solidFill>
            <a:prstDash val="solid"/>
            <a:round/>
            <a:headEnd type="none" w="med" len="med"/>
            <a:tailEnd type="triangle" w="lg" len="med"/>
          </a:ln>
          <a:effectLst>
            <a:outerShdw blurRad="25400" dist="38100" dir="1920000" algn="tl" rotWithShape="0">
              <a:schemeClr val="bg1">
                <a:alpha val="40000"/>
              </a:schemeClr>
            </a:outerShdw>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9"/>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p:spPr>
      </p:pic>
      <p:sp>
        <p:nvSpPr>
          <p:cNvPr id="3" name="TextBox 2"/>
          <p:cNvSpPr txBox="1"/>
          <p:nvPr/>
        </p:nvSpPr>
        <p:spPr>
          <a:xfrm>
            <a:off x="4819650" y="3670300"/>
            <a:ext cx="21717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Mélange</a:t>
            </a:r>
          </a:p>
        </p:txBody>
      </p:sp>
      <p:cxnSp>
        <p:nvCxnSpPr>
          <p:cNvPr id="5" name="Straight Arrow Connector 4"/>
          <p:cNvCxnSpPr/>
          <p:nvPr/>
        </p:nvCxnSpPr>
        <p:spPr bwMode="auto">
          <a:xfrm flipV="1">
            <a:off x="6756400" y="3276600"/>
            <a:ext cx="889000" cy="5842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9"/>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p:spPr>
      </p:pic>
      <p:sp>
        <p:nvSpPr>
          <p:cNvPr id="4" name="TextBox 3"/>
          <p:cNvSpPr txBox="1"/>
          <p:nvPr/>
        </p:nvSpPr>
        <p:spPr>
          <a:xfrm>
            <a:off x="5791200" y="4673600"/>
            <a:ext cx="27305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Serpentinite</a:t>
            </a:r>
          </a:p>
        </p:txBody>
      </p:sp>
      <p:cxnSp>
        <p:nvCxnSpPr>
          <p:cNvPr id="6" name="Straight Arrow Connector 5"/>
          <p:cNvCxnSpPr/>
          <p:nvPr/>
        </p:nvCxnSpPr>
        <p:spPr bwMode="auto">
          <a:xfrm rot="5400000" flipH="1" flipV="1">
            <a:off x="8102600" y="4229100"/>
            <a:ext cx="736600" cy="4064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9"/>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p:spPr>
      </p:pic>
      <p:sp>
        <p:nvSpPr>
          <p:cNvPr id="3" name="TextBox 2"/>
          <p:cNvSpPr txBox="1"/>
          <p:nvPr/>
        </p:nvSpPr>
        <p:spPr>
          <a:xfrm>
            <a:off x="6261100" y="2844800"/>
            <a:ext cx="2387600" cy="522288"/>
          </a:xfrm>
          <a:prstGeom prst="rect">
            <a:avLst/>
          </a:prstGeom>
          <a:noFill/>
          <a:effectLst>
            <a:outerShdw blurRad="12700" dist="38100" dir="3720000" algn="ctr" rotWithShape="0">
              <a:schemeClr val="bg1"/>
            </a:outerShdw>
          </a:effectLst>
        </p:spPr>
        <p:txBody>
          <a:bodyPr>
            <a:spAutoFit/>
          </a:bodyPr>
          <a:lstStyle/>
          <a:p>
            <a:pPr>
              <a:defRPr/>
            </a:pPr>
            <a:r>
              <a:rPr lang="en-US" sz="2800" dirty="0">
                <a:solidFill>
                  <a:schemeClr val="tx1"/>
                </a:solidFill>
                <a:effectLst>
                  <a:outerShdw blurRad="38100" dist="38100" dir="2700000" algn="tl">
                    <a:srgbClr val="000000">
                      <a:alpha val="43137"/>
                    </a:srgbClr>
                  </a:outerShdw>
                </a:effectLst>
              </a:rPr>
              <a:t>H</a:t>
            </a:r>
            <a:r>
              <a:rPr lang="en-US" sz="2800" baseline="-25000" dirty="0">
                <a:solidFill>
                  <a:schemeClr val="tx1"/>
                </a:solidFill>
                <a:effectLst>
                  <a:outerShdw blurRad="38100" dist="38100" dir="2700000" algn="tl">
                    <a:srgbClr val="000000">
                      <a:alpha val="43137"/>
                    </a:srgbClr>
                  </a:outerShdw>
                </a:effectLst>
              </a:rPr>
              <a:t>2</a:t>
            </a:r>
            <a:r>
              <a:rPr lang="en-US" sz="2800" dirty="0">
                <a:solidFill>
                  <a:schemeClr val="tx1"/>
                </a:solidFill>
                <a:effectLst>
                  <a:outerShdw blurRad="38100" dist="38100" dir="2700000" algn="tl">
                    <a:srgbClr val="000000">
                      <a:alpha val="43137"/>
                    </a:srgbClr>
                  </a:outerShdw>
                </a:effectLst>
              </a:rPr>
              <a:t>O</a:t>
            </a:r>
          </a:p>
        </p:txBody>
      </p:sp>
      <p:sp>
        <p:nvSpPr>
          <p:cNvPr id="9" name="TextBox 8"/>
          <p:cNvSpPr txBox="1"/>
          <p:nvPr/>
        </p:nvSpPr>
        <p:spPr>
          <a:xfrm>
            <a:off x="8229600" y="3644900"/>
            <a:ext cx="1066800" cy="522288"/>
          </a:xfrm>
          <a:prstGeom prst="rect">
            <a:avLst/>
          </a:prstGeom>
          <a:noFill/>
          <a:effectLst>
            <a:outerShdw blurRad="12700" dist="38100" dir="3720000" algn="ctr" rotWithShape="0">
              <a:schemeClr val="bg1"/>
            </a:outerShdw>
          </a:effectLst>
        </p:spPr>
        <p:txBody>
          <a:bodyPr>
            <a:spAutoFit/>
          </a:bodyPr>
          <a:lstStyle/>
          <a:p>
            <a:pPr>
              <a:defRPr/>
            </a:pPr>
            <a:r>
              <a:rPr lang="en-US" sz="2800" dirty="0">
                <a:solidFill>
                  <a:schemeClr val="accent1">
                    <a:lumMod val="90000"/>
                  </a:schemeClr>
                </a:solidFill>
                <a:effectLst>
                  <a:outerShdw blurRad="38100" dist="38100" dir="2700000" algn="tl">
                    <a:srgbClr val="000000">
                      <a:alpha val="43137"/>
                    </a:srgbClr>
                  </a:outerShdw>
                </a:effectLst>
              </a:rPr>
              <a:t>H</a:t>
            </a:r>
            <a:r>
              <a:rPr lang="en-US" sz="2800" baseline="-25000" dirty="0">
                <a:solidFill>
                  <a:schemeClr val="accent1">
                    <a:lumMod val="90000"/>
                  </a:schemeClr>
                </a:solidFill>
                <a:effectLst>
                  <a:outerShdw blurRad="38100" dist="38100" dir="2700000" algn="tl">
                    <a:srgbClr val="000000">
                      <a:alpha val="43137"/>
                    </a:srgbClr>
                  </a:outerShdw>
                </a:effectLst>
              </a:rPr>
              <a:t>2</a:t>
            </a:r>
            <a:r>
              <a:rPr lang="en-US" sz="2800" dirty="0">
                <a:solidFill>
                  <a:schemeClr val="accent1">
                    <a:lumMod val="90000"/>
                  </a:schemeClr>
                </a:solidFill>
                <a:effectLst>
                  <a:outerShdw blurRad="38100" dist="38100" dir="2700000" algn="tl">
                    <a:srgbClr val="000000">
                      <a:alpha val="43137"/>
                    </a:srgbClr>
                  </a:outerShdw>
                </a:effectLst>
              </a:rPr>
              <a:t>O</a:t>
            </a:r>
          </a:p>
        </p:txBody>
      </p:sp>
      <p:cxnSp>
        <p:nvCxnSpPr>
          <p:cNvPr id="18" name="Straight Arrow Connector 17"/>
          <p:cNvCxnSpPr/>
          <p:nvPr/>
        </p:nvCxnSpPr>
        <p:spPr bwMode="auto">
          <a:xfrm rot="16200000" flipV="1">
            <a:off x="8636794" y="4344194"/>
            <a:ext cx="315912" cy="38100"/>
          </a:xfrm>
          <a:prstGeom prst="straightConnector1">
            <a:avLst/>
          </a:prstGeom>
          <a:solidFill>
            <a:schemeClr val="accent1"/>
          </a:solidFill>
          <a:ln w="44450" cap="flat" cmpd="sng" algn="ctr">
            <a:solidFill>
              <a:schemeClr val="accent1">
                <a:lumMod val="90000"/>
              </a:schemeClr>
            </a:solidFill>
            <a:prstDash val="solid"/>
            <a:round/>
            <a:headEnd type="none" w="med" len="med"/>
            <a:tailEnd type="triangle" w="lg" len="med"/>
          </a:ln>
          <a:effectLst>
            <a:outerShdw blurRad="25400" dist="38100" dir="1920000" algn="tl" rotWithShape="0">
              <a:schemeClr val="bg1">
                <a:alpha val="40000"/>
              </a:schemeClr>
            </a:outerShdw>
          </a:effectLst>
        </p:spPr>
      </p:cxnSp>
      <p:cxnSp>
        <p:nvCxnSpPr>
          <p:cNvPr id="19" name="Straight Arrow Connector 18"/>
          <p:cNvCxnSpPr/>
          <p:nvPr/>
        </p:nvCxnSpPr>
        <p:spPr bwMode="auto">
          <a:xfrm rot="16200000" flipV="1">
            <a:off x="7367587" y="3486151"/>
            <a:ext cx="314325" cy="38100"/>
          </a:xfrm>
          <a:prstGeom prst="straightConnector1">
            <a:avLst/>
          </a:prstGeom>
          <a:solidFill>
            <a:schemeClr val="accent1"/>
          </a:solidFill>
          <a:ln w="44450" cap="flat" cmpd="sng" algn="ctr">
            <a:solidFill>
              <a:schemeClr val="tx1"/>
            </a:solidFill>
            <a:prstDash val="solid"/>
            <a:round/>
            <a:headEnd type="none" w="med" len="med"/>
            <a:tailEnd type="triangle" w="lg" len="med"/>
          </a:ln>
          <a:effectLst>
            <a:outerShdw blurRad="25400" dist="38100" dir="1920000" algn="tl" rotWithShape="0">
              <a:schemeClr val="bg1">
                <a:alpha val="40000"/>
              </a:schemeClr>
            </a:outerShdw>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descr="olygeolmap2"/>
          <p:cNvPicPr>
            <a:picLocks noChangeAspect="1" noChangeArrowheads="1"/>
          </p:cNvPicPr>
          <p:nvPr/>
        </p:nvPicPr>
        <p:blipFill>
          <a:blip r:embed="rId3"/>
          <a:srcRect/>
          <a:stretch>
            <a:fillRect/>
          </a:stretch>
        </p:blipFill>
        <p:spPr bwMode="auto">
          <a:xfrm>
            <a:off x="914400" y="0"/>
            <a:ext cx="7391400" cy="6840538"/>
          </a:xfrm>
          <a:prstGeom prst="rect">
            <a:avLst/>
          </a:prstGeom>
          <a:noFill/>
          <a:ln w="9525">
            <a:noFill/>
            <a:miter lim="800000"/>
            <a:headEnd/>
            <a:tailEnd/>
          </a:ln>
        </p:spPr>
      </p:pic>
      <p:grpSp>
        <p:nvGrpSpPr>
          <p:cNvPr id="89091" name="Group 13"/>
          <p:cNvGrpSpPr>
            <a:grpSpLocks/>
          </p:cNvGrpSpPr>
          <p:nvPr/>
        </p:nvGrpSpPr>
        <p:grpSpPr bwMode="auto">
          <a:xfrm>
            <a:off x="1930400" y="2921000"/>
            <a:ext cx="3048000" cy="2286000"/>
            <a:chOff x="1282700" y="2730500"/>
            <a:chExt cx="3048000" cy="2286001"/>
          </a:xfrm>
        </p:grpSpPr>
        <p:pic>
          <p:nvPicPr>
            <p:cNvPr id="81924" name="Picture 4" descr="http://www.idahohotsprings.com/destinations/olympic/032906g.jpg"/>
            <p:cNvPicPr>
              <a:picLocks noChangeAspect="1" noChangeArrowheads="1"/>
            </p:cNvPicPr>
            <p:nvPr/>
          </p:nvPicPr>
          <p:blipFill>
            <a:blip r:embed="rId4"/>
            <a:srcRect/>
            <a:stretch>
              <a:fillRect/>
            </a:stretch>
          </p:blipFill>
          <p:spPr bwMode="auto">
            <a:xfrm>
              <a:off x="1282700" y="2730500"/>
              <a:ext cx="3048000" cy="2286001"/>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pic>
        <p:sp>
          <p:nvSpPr>
            <p:cNvPr id="3" name="TextBox 2"/>
            <p:cNvSpPr txBox="1"/>
            <p:nvPr/>
          </p:nvSpPr>
          <p:spPr>
            <a:xfrm>
              <a:off x="1835150" y="3378200"/>
              <a:ext cx="2000250" cy="954088"/>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Hot Springs</a:t>
              </a:r>
            </a:p>
          </p:txBody>
        </p:sp>
      </p:grpSp>
      <p:cxnSp>
        <p:nvCxnSpPr>
          <p:cNvPr id="4" name="Straight Arrow Connector 3"/>
          <p:cNvCxnSpPr/>
          <p:nvPr/>
        </p:nvCxnSpPr>
        <p:spPr bwMode="auto">
          <a:xfrm rot="5400000" flipH="1" flipV="1">
            <a:off x="3429000" y="3098800"/>
            <a:ext cx="1511300" cy="889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5" name="Straight Arrow Connector 4"/>
          <p:cNvCxnSpPr/>
          <p:nvPr/>
        </p:nvCxnSpPr>
        <p:spPr bwMode="auto">
          <a:xfrm flipV="1">
            <a:off x="4178300" y="3619500"/>
            <a:ext cx="2044700" cy="2794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6" name="Straight Arrow Connector 5"/>
          <p:cNvCxnSpPr/>
          <p:nvPr/>
        </p:nvCxnSpPr>
        <p:spPr bwMode="auto">
          <a:xfrm rot="5400000" flipH="1" flipV="1">
            <a:off x="3708400" y="2794000"/>
            <a:ext cx="1562100" cy="6477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foldedslate"/>
          <p:cNvPicPr>
            <a:picLocks noChangeAspect="1" noChangeArrowheads="1"/>
          </p:cNvPicPr>
          <p:nvPr/>
        </p:nvPicPr>
        <p:blipFill>
          <a:blip r:embed="rId3"/>
          <a:srcRect/>
          <a:stretch>
            <a:fillRect/>
          </a:stretch>
        </p:blipFill>
        <p:spPr bwMode="auto">
          <a:xfrm>
            <a:off x="0" y="0"/>
            <a:ext cx="10134600" cy="6810375"/>
          </a:xfrm>
          <a:prstGeom prst="rect">
            <a:avLst/>
          </a:prstGeom>
          <a:noFill/>
          <a:ln w="9525">
            <a:noFill/>
            <a:miter lim="800000"/>
            <a:headEnd/>
            <a:tailEnd/>
          </a:ln>
        </p:spPr>
      </p:pic>
      <p:sp>
        <p:nvSpPr>
          <p:cNvPr id="4" name="TextBox 3"/>
          <p:cNvSpPr txBox="1"/>
          <p:nvPr/>
        </p:nvSpPr>
        <p:spPr>
          <a:xfrm>
            <a:off x="4699000" y="3721100"/>
            <a:ext cx="17018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Quartz veins</a:t>
            </a:r>
          </a:p>
        </p:txBody>
      </p:sp>
      <p:cxnSp>
        <p:nvCxnSpPr>
          <p:cNvPr id="5" name="Straight Arrow Connector 4"/>
          <p:cNvCxnSpPr/>
          <p:nvPr/>
        </p:nvCxnSpPr>
        <p:spPr bwMode="auto">
          <a:xfrm rot="5400000" flipH="1" flipV="1">
            <a:off x="5816600" y="2921000"/>
            <a:ext cx="1333500" cy="5207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7" name="Straight Arrow Connector 6"/>
          <p:cNvCxnSpPr/>
          <p:nvPr/>
        </p:nvCxnSpPr>
        <p:spPr bwMode="auto">
          <a:xfrm>
            <a:off x="6235700" y="3835400"/>
            <a:ext cx="1447800" cy="2032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9" name="Straight Arrow Connector 8"/>
          <p:cNvCxnSpPr/>
          <p:nvPr/>
        </p:nvCxnSpPr>
        <p:spPr bwMode="auto">
          <a:xfrm rot="10800000" flipV="1">
            <a:off x="1714500" y="4826000"/>
            <a:ext cx="3670300" cy="10922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13" name="Straight Arrow Connector 12"/>
          <p:cNvCxnSpPr/>
          <p:nvPr/>
        </p:nvCxnSpPr>
        <p:spPr bwMode="auto">
          <a:xfrm>
            <a:off x="5359400" y="4813300"/>
            <a:ext cx="1562100" cy="14224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4274" name="Picture 22" descr="blue card.tif"/>
          <p:cNvPicPr>
            <a:picLocks noChangeAspect="1"/>
          </p:cNvPicPr>
          <p:nvPr/>
        </p:nvPicPr>
        <p:blipFill>
          <a:blip r:embed="rId4"/>
          <a:srcRect/>
          <a:stretch>
            <a:fillRect/>
          </a:stretch>
        </p:blipFill>
        <p:spPr bwMode="auto">
          <a:xfrm>
            <a:off x="6319838" y="2173288"/>
            <a:ext cx="1797050" cy="2511425"/>
          </a:xfrm>
          <a:prstGeom prst="rect">
            <a:avLst/>
          </a:prstGeom>
          <a:noFill/>
          <a:ln w="9525">
            <a:noFill/>
            <a:miter lim="800000"/>
            <a:headEnd/>
            <a:tailEnd/>
          </a:ln>
        </p:spPr>
      </p:pic>
      <p:pic>
        <p:nvPicPr>
          <p:cNvPr id="54275" name="Picture 23" descr="blue card.tif"/>
          <p:cNvPicPr>
            <a:picLocks noChangeAspect="1"/>
          </p:cNvPicPr>
          <p:nvPr/>
        </p:nvPicPr>
        <p:blipFill>
          <a:blip r:embed="rId4"/>
          <a:srcRect/>
          <a:stretch>
            <a:fillRect/>
          </a:stretch>
        </p:blipFill>
        <p:spPr bwMode="auto">
          <a:xfrm>
            <a:off x="4535488" y="2173288"/>
            <a:ext cx="1795462" cy="2511425"/>
          </a:xfrm>
          <a:prstGeom prst="rect">
            <a:avLst/>
          </a:prstGeom>
          <a:noFill/>
          <a:ln w="9525">
            <a:noFill/>
            <a:miter lim="800000"/>
            <a:headEnd/>
            <a:tailEnd/>
          </a:ln>
        </p:spPr>
      </p:pic>
      <p:pic>
        <p:nvPicPr>
          <p:cNvPr id="54276" name="Picture 24" descr="blue card.tif"/>
          <p:cNvPicPr>
            <a:picLocks noChangeAspect="1"/>
          </p:cNvPicPr>
          <p:nvPr/>
        </p:nvPicPr>
        <p:blipFill>
          <a:blip r:embed="rId4"/>
          <a:srcRect/>
          <a:stretch>
            <a:fillRect/>
          </a:stretch>
        </p:blipFill>
        <p:spPr bwMode="auto">
          <a:xfrm>
            <a:off x="2749550" y="2173288"/>
            <a:ext cx="1797050" cy="2511425"/>
          </a:xfrm>
          <a:prstGeom prst="rect">
            <a:avLst/>
          </a:prstGeom>
          <a:noFill/>
          <a:ln w="9525">
            <a:noFill/>
            <a:miter lim="800000"/>
            <a:headEnd/>
            <a:tailEnd/>
          </a:ln>
        </p:spPr>
      </p:pic>
      <p:pic>
        <p:nvPicPr>
          <p:cNvPr id="54277" name="Picture 25" descr="blue card.tif"/>
          <p:cNvPicPr>
            <a:picLocks noChangeAspect="1"/>
          </p:cNvPicPr>
          <p:nvPr/>
        </p:nvPicPr>
        <p:blipFill>
          <a:blip r:embed="rId4"/>
          <a:srcRect/>
          <a:stretch>
            <a:fillRect/>
          </a:stretch>
        </p:blipFill>
        <p:spPr bwMode="auto">
          <a:xfrm>
            <a:off x="963613" y="2173288"/>
            <a:ext cx="1797050" cy="2511425"/>
          </a:xfrm>
          <a:prstGeom prst="rect">
            <a:avLst/>
          </a:prstGeom>
          <a:noFill/>
          <a:ln w="9525">
            <a:noFill/>
            <a:miter lim="800000"/>
            <a:headEnd/>
            <a:tailEnd/>
          </a:ln>
        </p:spPr>
      </p:pic>
      <p:pic>
        <p:nvPicPr>
          <p:cNvPr id="54278" name="Picture 5" descr="green card.tif"/>
          <p:cNvPicPr>
            <a:picLocks noChangeAspect="1"/>
          </p:cNvPicPr>
          <p:nvPr/>
        </p:nvPicPr>
        <p:blipFill>
          <a:blip r:embed="rId5"/>
          <a:srcRect/>
          <a:stretch>
            <a:fillRect/>
          </a:stretch>
        </p:blipFill>
        <p:spPr bwMode="auto">
          <a:xfrm>
            <a:off x="946150" y="2155825"/>
            <a:ext cx="1820863" cy="2546350"/>
          </a:xfrm>
          <a:prstGeom prst="rect">
            <a:avLst/>
          </a:prstGeom>
          <a:noFill/>
          <a:ln w="9525">
            <a:noFill/>
            <a:miter lim="800000"/>
            <a:headEnd/>
            <a:tailEnd/>
          </a:ln>
        </p:spPr>
      </p:pic>
      <p:pic>
        <p:nvPicPr>
          <p:cNvPr id="54279" name="Picture 6" descr="green card.tif"/>
          <p:cNvPicPr>
            <a:picLocks noChangeAspect="1"/>
          </p:cNvPicPr>
          <p:nvPr/>
        </p:nvPicPr>
        <p:blipFill>
          <a:blip r:embed="rId5"/>
          <a:srcRect/>
          <a:stretch>
            <a:fillRect/>
          </a:stretch>
        </p:blipFill>
        <p:spPr bwMode="auto">
          <a:xfrm>
            <a:off x="2751138" y="2155825"/>
            <a:ext cx="1820862" cy="2546350"/>
          </a:xfrm>
          <a:prstGeom prst="rect">
            <a:avLst/>
          </a:prstGeom>
          <a:noFill/>
          <a:ln w="9525">
            <a:noFill/>
            <a:miter lim="800000"/>
            <a:headEnd/>
            <a:tailEnd/>
          </a:ln>
        </p:spPr>
      </p:pic>
      <p:pic>
        <p:nvPicPr>
          <p:cNvPr id="54280" name="Picture 7" descr="green card.tif"/>
          <p:cNvPicPr>
            <a:picLocks noChangeAspect="1"/>
          </p:cNvPicPr>
          <p:nvPr/>
        </p:nvPicPr>
        <p:blipFill>
          <a:blip r:embed="rId5"/>
          <a:srcRect/>
          <a:stretch>
            <a:fillRect/>
          </a:stretch>
        </p:blipFill>
        <p:spPr bwMode="auto">
          <a:xfrm>
            <a:off x="4572000" y="2155825"/>
            <a:ext cx="1820863"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ibelievedandspoke.com/images/IMG_0628%20Ruby%20Beach%20at%20Olympic.jp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
        <p:nvSpPr>
          <p:cNvPr id="3" name="Text Box 3"/>
          <p:cNvSpPr txBox="1">
            <a:spLocks noChangeArrowheads="1"/>
          </p:cNvSpPr>
          <p:nvPr/>
        </p:nvSpPr>
        <p:spPr bwMode="auto">
          <a:xfrm>
            <a:off x="6781800" y="0"/>
            <a:ext cx="2362200" cy="1077913"/>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Coastal Processes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Olympic terrace.jpg"/>
          <p:cNvPicPr>
            <a:picLocks noChangeAspect="1"/>
          </p:cNvPicPr>
          <p:nvPr/>
        </p:nvPicPr>
        <p:blipFill>
          <a:blip r:embed="rId3"/>
          <a:srcRect/>
          <a:stretch>
            <a:fillRect/>
          </a:stretch>
        </p:blipFill>
        <p:spPr bwMode="auto">
          <a:xfrm>
            <a:off x="-195263" y="0"/>
            <a:ext cx="9339263" cy="6858000"/>
          </a:xfrm>
          <a:prstGeom prst="rect">
            <a:avLst/>
          </a:prstGeom>
          <a:noFill/>
          <a:ln w="9525">
            <a:noFill/>
            <a:miter lim="800000"/>
            <a:headEnd/>
            <a:tailEnd/>
          </a:ln>
        </p:spPr>
      </p:pic>
      <p:sp>
        <p:nvSpPr>
          <p:cNvPr id="4" name="TextBox 3"/>
          <p:cNvSpPr txBox="1"/>
          <p:nvPr/>
        </p:nvSpPr>
        <p:spPr>
          <a:xfrm>
            <a:off x="876300" y="2336800"/>
            <a:ext cx="7416800" cy="707886"/>
          </a:xfrm>
          <a:prstGeom prst="rect">
            <a:avLst/>
          </a:prstGeom>
          <a:noFill/>
          <a:scene3d>
            <a:camera prst="orthographicFront">
              <a:rot lat="3600000" lon="0" rev="0"/>
            </a:camera>
            <a:lightRig rig="threePt" dir="t"/>
          </a:scene3d>
        </p:spPr>
        <p:txBody>
          <a:bodyPr>
            <a:spAutoFit/>
          </a:bodyPr>
          <a:lstStyle/>
          <a:p>
            <a:pPr>
              <a:defRPr/>
            </a:pPr>
            <a:r>
              <a:rPr lang="en-US" sz="4000" spc="600" dirty="0">
                <a:effectLst>
                  <a:outerShdw blurRad="38100" dist="38100" dir="2700000" algn="tl">
                    <a:srgbClr val="000000">
                      <a:alpha val="43137"/>
                    </a:srgbClr>
                  </a:outerShdw>
                </a:effectLst>
                <a:latin typeface="+mn-lt"/>
              </a:rPr>
              <a:t>MARINE TERRACE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2" descr="olympic sea level"/>
          <p:cNvPicPr>
            <a:picLocks noChangeAspect="1" noChangeArrowheads="1"/>
          </p:cNvPicPr>
          <p:nvPr/>
        </p:nvPicPr>
        <p:blipFill>
          <a:blip r:embed="rId3"/>
          <a:srcRect l="2361" b="41463"/>
          <a:stretch>
            <a:fillRect/>
          </a:stretch>
        </p:blipFill>
        <p:spPr bwMode="auto">
          <a:xfrm>
            <a:off x="0" y="1711325"/>
            <a:ext cx="9144000" cy="3435350"/>
          </a:xfrm>
          <a:prstGeom prst="rect">
            <a:avLst/>
          </a:prstGeom>
          <a:noFill/>
          <a:ln w="9525">
            <a:noFill/>
            <a:miter lim="800000"/>
            <a:headEnd/>
            <a:tailEnd/>
          </a:ln>
        </p:spPr>
      </p:pic>
      <p:sp>
        <p:nvSpPr>
          <p:cNvPr id="3" name="Text Box 3"/>
          <p:cNvSpPr txBox="1">
            <a:spLocks noChangeArrowheads="1"/>
          </p:cNvSpPr>
          <p:nvPr/>
        </p:nvSpPr>
        <p:spPr bwMode="auto">
          <a:xfrm>
            <a:off x="800100" y="1651000"/>
            <a:ext cx="3340100" cy="1570038"/>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Remnants of older, near sea level surface</a:t>
            </a:r>
          </a:p>
        </p:txBody>
      </p:sp>
      <p:cxnSp>
        <p:nvCxnSpPr>
          <p:cNvPr id="4" name="Straight Arrow Connector 3"/>
          <p:cNvCxnSpPr/>
          <p:nvPr/>
        </p:nvCxnSpPr>
        <p:spPr bwMode="auto">
          <a:xfrm>
            <a:off x="4089400" y="2463800"/>
            <a:ext cx="1485900" cy="7366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2" descr="olympic sea level"/>
          <p:cNvPicPr>
            <a:picLocks noChangeAspect="1" noChangeArrowheads="1"/>
          </p:cNvPicPr>
          <p:nvPr/>
        </p:nvPicPr>
        <p:blipFill>
          <a:blip r:embed="rId3"/>
          <a:srcRect l="2361" b="41463"/>
          <a:stretch>
            <a:fillRect/>
          </a:stretch>
        </p:blipFill>
        <p:spPr bwMode="auto">
          <a:xfrm>
            <a:off x="0" y="1711325"/>
            <a:ext cx="9144000" cy="3435350"/>
          </a:xfrm>
          <a:prstGeom prst="rect">
            <a:avLst/>
          </a:prstGeom>
          <a:noFill/>
          <a:ln w="9525">
            <a:noFill/>
            <a:miter lim="800000"/>
            <a:headEnd/>
            <a:tailEnd/>
          </a:ln>
        </p:spPr>
      </p:pic>
      <p:sp>
        <p:nvSpPr>
          <p:cNvPr id="6" name="Text Box 3"/>
          <p:cNvSpPr txBox="1">
            <a:spLocks noChangeArrowheads="1"/>
          </p:cNvSpPr>
          <p:nvPr/>
        </p:nvSpPr>
        <p:spPr bwMode="auto">
          <a:xfrm>
            <a:off x="241300" y="1651000"/>
            <a:ext cx="3848100" cy="1570038"/>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Sediments deposited on wave cut platform</a:t>
            </a:r>
          </a:p>
        </p:txBody>
      </p:sp>
      <p:cxnSp>
        <p:nvCxnSpPr>
          <p:cNvPr id="10" name="Straight Arrow Connector 9"/>
          <p:cNvCxnSpPr/>
          <p:nvPr/>
        </p:nvCxnSpPr>
        <p:spPr bwMode="auto">
          <a:xfrm rot="10800000" flipV="1">
            <a:off x="1193800" y="3175000"/>
            <a:ext cx="2197100" cy="10160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7" name="Straight Arrow Connector 6"/>
          <p:cNvCxnSpPr/>
          <p:nvPr/>
        </p:nvCxnSpPr>
        <p:spPr bwMode="auto">
          <a:xfrm rot="16200000" flipH="1">
            <a:off x="3206750" y="3346450"/>
            <a:ext cx="1016000" cy="6731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panoramio.com/photos/original/10399938.jpg"/>
          <p:cNvPicPr>
            <a:picLocks noChangeAspect="1" noChangeArrowheads="1"/>
          </p:cNvPicPr>
          <p:nvPr/>
        </p:nvPicPr>
        <p:blipFill>
          <a:blip r:embed="rId3"/>
          <a:srcRect b="44316"/>
          <a:stretch>
            <a:fillRect/>
          </a:stretch>
        </p:blipFill>
        <p:spPr bwMode="auto">
          <a:xfrm>
            <a:off x="0" y="0"/>
            <a:ext cx="9237663" cy="6858000"/>
          </a:xfrm>
          <a:prstGeom prst="rect">
            <a:avLst/>
          </a:prstGeom>
          <a:noFill/>
          <a:ln w="9525">
            <a:noFill/>
            <a:miter lim="800000"/>
            <a:headEnd/>
            <a:tailEnd/>
          </a:ln>
        </p:spPr>
      </p:pic>
      <p:sp>
        <p:nvSpPr>
          <p:cNvPr id="3" name="Text Box 3"/>
          <p:cNvSpPr txBox="1">
            <a:spLocks noChangeArrowheads="1"/>
          </p:cNvSpPr>
          <p:nvPr/>
        </p:nvSpPr>
        <p:spPr bwMode="auto">
          <a:xfrm>
            <a:off x="762000" y="457200"/>
            <a:ext cx="3340100" cy="1077913"/>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Alexander Island</a:t>
            </a:r>
          </a:p>
        </p:txBody>
      </p:sp>
      <p:sp>
        <p:nvSpPr>
          <p:cNvPr id="4" name="TextBox 3"/>
          <p:cNvSpPr txBox="1"/>
          <p:nvPr/>
        </p:nvSpPr>
        <p:spPr>
          <a:xfrm rot="21183364">
            <a:off x="1003300" y="2273300"/>
            <a:ext cx="7416800" cy="707886"/>
          </a:xfrm>
          <a:prstGeom prst="rect">
            <a:avLst/>
          </a:prstGeom>
          <a:noFill/>
          <a:scene3d>
            <a:camera prst="orthographicFront">
              <a:rot lat="3600000" lon="0" rev="0"/>
            </a:camera>
            <a:lightRig rig="threePt" dir="t"/>
          </a:scene3d>
        </p:spPr>
        <p:txBody>
          <a:bodyPr>
            <a:spAutoFit/>
          </a:bodyPr>
          <a:lstStyle/>
          <a:p>
            <a:pPr>
              <a:defRPr/>
            </a:pPr>
            <a:r>
              <a:rPr lang="en-US" sz="4000" spc="600" dirty="0">
                <a:effectLst>
                  <a:outerShdw blurRad="38100" dist="38100" dir="2700000" algn="tl">
                    <a:srgbClr val="000000">
                      <a:alpha val="43137"/>
                    </a:srgbClr>
                  </a:outerShdw>
                </a:effectLst>
                <a:latin typeface="+mn-lt"/>
              </a:rPr>
              <a:t>MARINE TERRACE</a:t>
            </a:r>
          </a:p>
        </p:txBody>
      </p:sp>
      <p:sp>
        <p:nvSpPr>
          <p:cNvPr id="5" name="Text Box 3"/>
          <p:cNvSpPr txBox="1">
            <a:spLocks noChangeArrowheads="1"/>
          </p:cNvSpPr>
          <p:nvPr/>
        </p:nvSpPr>
        <p:spPr bwMode="auto">
          <a:xfrm>
            <a:off x="5334000" y="3733800"/>
            <a:ext cx="4000500" cy="1384300"/>
          </a:xfrm>
          <a:prstGeom prst="rect">
            <a:avLst/>
          </a:prstGeom>
          <a:noFill/>
          <a:ln w="9525">
            <a:noFill/>
            <a:miter lim="800000"/>
            <a:headEnd/>
            <a:tailEnd/>
          </a:ln>
        </p:spPr>
        <p:txBody>
          <a:bodyPr>
            <a:spAutoFit/>
          </a:bodyPr>
          <a:lstStyle/>
          <a:p>
            <a:pPr>
              <a:spcBef>
                <a:spcPct val="50000"/>
              </a:spcBef>
              <a:defRPr/>
            </a:pPr>
            <a:r>
              <a:rPr lang="en-US" sz="2800" dirty="0">
                <a:effectLst>
                  <a:outerShdw blurRad="38100" dist="38100" dir="2700000" algn="tl">
                    <a:srgbClr val="000000">
                      <a:alpha val="43137"/>
                    </a:srgbClr>
                  </a:outerShdw>
                </a:effectLst>
              </a:rPr>
              <a:t>Layer of sediment deposited on wave cut platform</a:t>
            </a:r>
          </a:p>
        </p:txBody>
      </p:sp>
      <p:cxnSp>
        <p:nvCxnSpPr>
          <p:cNvPr id="6" name="Straight Arrow Connector 5"/>
          <p:cNvCxnSpPr/>
          <p:nvPr/>
        </p:nvCxnSpPr>
        <p:spPr bwMode="auto">
          <a:xfrm rot="10800000">
            <a:off x="4013200" y="3632200"/>
            <a:ext cx="1663700" cy="3683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9" name="Straight Arrow Connector 8"/>
          <p:cNvCxnSpPr/>
          <p:nvPr/>
        </p:nvCxnSpPr>
        <p:spPr bwMode="auto">
          <a:xfrm rot="16200000" flipV="1">
            <a:off x="6578600" y="3352800"/>
            <a:ext cx="711200" cy="10160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Olympic 01 RFH"/>
          <p:cNvPicPr>
            <a:picLocks noChangeAspect="1" noChangeArrowheads="1"/>
          </p:cNvPicPr>
          <p:nvPr/>
        </p:nvPicPr>
        <p:blipFill>
          <a:blip r:embed="rId3"/>
          <a:srcRect/>
          <a:stretch>
            <a:fillRect/>
          </a:stretch>
        </p:blipFill>
        <p:spPr bwMode="auto">
          <a:xfrm>
            <a:off x="-528638" y="0"/>
            <a:ext cx="10201276" cy="6858000"/>
          </a:xfrm>
          <a:prstGeom prst="rect">
            <a:avLst/>
          </a:prstGeom>
          <a:noFill/>
          <a:ln w="9525">
            <a:noFill/>
            <a:miter lim="800000"/>
            <a:headEnd/>
            <a:tailEnd/>
          </a:ln>
        </p:spPr>
      </p:pic>
      <p:sp>
        <p:nvSpPr>
          <p:cNvPr id="3" name="Text Box 3"/>
          <p:cNvSpPr txBox="1">
            <a:spLocks noChangeArrowheads="1"/>
          </p:cNvSpPr>
          <p:nvPr/>
        </p:nvSpPr>
        <p:spPr bwMode="auto">
          <a:xfrm>
            <a:off x="3867150" y="2351088"/>
            <a:ext cx="1206500" cy="1077912"/>
          </a:xfrm>
          <a:prstGeom prst="rect">
            <a:avLst/>
          </a:prstGeom>
          <a:noFill/>
          <a:ln w="9525">
            <a:noFill/>
            <a:miter lim="800000"/>
            <a:headEnd/>
            <a:tailEnd/>
          </a:ln>
        </p:spPr>
        <p:txBody>
          <a:bodyPr>
            <a:spAutoFit/>
          </a:bodyPr>
          <a:lstStyle/>
          <a:p>
            <a:pPr>
              <a:spcBef>
                <a:spcPct val="50000"/>
              </a:spcBef>
              <a:defRPr/>
            </a:pPr>
            <a:r>
              <a:rPr lang="en-US" dirty="0">
                <a:solidFill>
                  <a:schemeClr val="tx1"/>
                </a:solidFill>
                <a:effectLst>
                  <a:outerShdw blurRad="38100" dist="38100" dir="2700000" algn="tl">
                    <a:srgbClr val="000000">
                      <a:alpha val="43137"/>
                    </a:srgbClr>
                  </a:outerShdw>
                </a:effectLst>
              </a:rPr>
              <a:t>Sea Arch</a:t>
            </a:r>
          </a:p>
        </p:txBody>
      </p:sp>
      <p:sp>
        <p:nvSpPr>
          <p:cNvPr id="4" name="Text Box 3"/>
          <p:cNvSpPr txBox="1">
            <a:spLocks noChangeArrowheads="1"/>
          </p:cNvSpPr>
          <p:nvPr/>
        </p:nvSpPr>
        <p:spPr bwMode="auto">
          <a:xfrm>
            <a:off x="6972300" y="1765300"/>
            <a:ext cx="2171700" cy="1077913"/>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Future Sea Stack</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oly4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87046" name="Picture 6" descr="http://www.myozspot.com.au/phpblog/images/Ganmain_Haystack_Scene__Mo_in_foreground.jpg"/>
          <p:cNvPicPr>
            <a:picLocks noChangeAspect="1" noChangeArrowheads="1"/>
          </p:cNvPicPr>
          <p:nvPr/>
        </p:nvPicPr>
        <p:blipFill>
          <a:blip r:embed="rId4"/>
          <a:srcRect/>
          <a:stretch>
            <a:fillRect/>
          </a:stretch>
        </p:blipFill>
        <p:spPr bwMode="auto">
          <a:xfrm flipH="1">
            <a:off x="5727700" y="4546600"/>
            <a:ext cx="3130676" cy="2057400"/>
          </a:xfrm>
          <a:prstGeom prst="rect">
            <a:avLst/>
          </a:prstGeom>
          <a:noFill/>
          <a:effectLst>
            <a:outerShdw blurRad="50800" dist="38100" dir="13500000" algn="br" rotWithShape="0">
              <a:prstClr val="black">
                <a:alpha val="40000"/>
              </a:prstClr>
            </a:outerShdw>
          </a:effectLst>
          <a:scene3d>
            <a:camera prst="orthographicFront"/>
            <a:lightRig rig="threePt" dir="t"/>
          </a:scene3d>
          <a:sp3d>
            <a:bevelT/>
          </a:sp3d>
        </p:spPr>
      </p:pic>
      <p:sp>
        <p:nvSpPr>
          <p:cNvPr id="5" name="Text Box 3"/>
          <p:cNvSpPr txBox="1">
            <a:spLocks noChangeArrowheads="1"/>
          </p:cNvSpPr>
          <p:nvPr/>
        </p:nvSpPr>
        <p:spPr bwMode="auto">
          <a:xfrm>
            <a:off x="4330700" y="1689100"/>
            <a:ext cx="3340100" cy="584200"/>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Sea Stack</a:t>
            </a:r>
          </a:p>
        </p:txBody>
      </p:sp>
      <p:sp>
        <p:nvSpPr>
          <p:cNvPr id="6" name="Text Box 3"/>
          <p:cNvSpPr txBox="1">
            <a:spLocks noChangeArrowheads="1"/>
          </p:cNvSpPr>
          <p:nvPr/>
        </p:nvSpPr>
        <p:spPr bwMode="auto">
          <a:xfrm>
            <a:off x="6261100" y="5359400"/>
            <a:ext cx="1930400" cy="461963"/>
          </a:xfrm>
          <a:prstGeom prst="rect">
            <a:avLst/>
          </a:prstGeom>
          <a:noFill/>
          <a:ln w="9525">
            <a:noFill/>
            <a:miter lim="800000"/>
            <a:headEnd/>
            <a:tailEnd/>
          </a:ln>
        </p:spPr>
        <p:txBody>
          <a:bodyPr>
            <a:spAutoFit/>
          </a:bodyPr>
          <a:lstStyle/>
          <a:p>
            <a:pPr>
              <a:spcBef>
                <a:spcPct val="50000"/>
              </a:spcBef>
              <a:defRPr/>
            </a:pPr>
            <a:r>
              <a:rPr lang="en-US" sz="2400" dirty="0">
                <a:effectLst>
                  <a:outerShdw blurRad="38100" dist="38100" dir="2700000" algn="tl">
                    <a:srgbClr val="000000">
                      <a:alpha val="43137"/>
                    </a:srgbClr>
                  </a:outerShdw>
                </a:effectLst>
              </a:rPr>
              <a:t>Hay stack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descr="accretionary wedgie"/>
          <p:cNvPicPr>
            <a:picLocks noChangeAspect="1" noChangeArrowheads="1"/>
          </p:cNvPicPr>
          <p:nvPr/>
        </p:nvPicPr>
        <p:blipFill>
          <a:blip r:embed="rId3"/>
          <a:srcRect/>
          <a:stretch>
            <a:fillRect/>
          </a:stretch>
        </p:blipFill>
        <p:spPr bwMode="auto">
          <a:xfrm>
            <a:off x="0" y="762000"/>
            <a:ext cx="9144000" cy="5503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descr="stackdough"/>
          <p:cNvPicPr>
            <a:picLocks noChangeAspect="1" noChangeArrowheads="1"/>
          </p:cNvPicPr>
          <p:nvPr/>
        </p:nvPicPr>
        <p:blipFill>
          <a:blip r:embed="rId2"/>
          <a:srcRect/>
          <a:stretch>
            <a:fillRect/>
          </a:stretch>
        </p:blipFill>
        <p:spPr bwMode="auto">
          <a:xfrm>
            <a:off x="2362200" y="0"/>
            <a:ext cx="40259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2" descr="ThrustMorotoGregMod"/>
          <p:cNvPicPr>
            <a:picLocks noChangeAspect="1" noChangeArrowheads="1"/>
          </p:cNvPicPr>
          <p:nvPr/>
        </p:nvPicPr>
        <p:blipFill>
          <a:blip r:embed="rId3">
            <a:lum bright="16000"/>
          </a:blip>
          <a:srcRect/>
          <a:stretch>
            <a:fillRect/>
          </a:stretch>
        </p:blipFill>
        <p:spPr bwMode="auto">
          <a:xfrm>
            <a:off x="533400" y="0"/>
            <a:ext cx="5029200" cy="6858000"/>
          </a:xfrm>
          <a:prstGeom prst="rect">
            <a:avLst/>
          </a:prstGeom>
          <a:noFill/>
          <a:ln w="9525">
            <a:noFill/>
            <a:miter lim="800000"/>
            <a:headEnd/>
            <a:tailEnd/>
          </a:ln>
        </p:spPr>
      </p:pic>
      <p:sp>
        <p:nvSpPr>
          <p:cNvPr id="100355" name="Text Box 3"/>
          <p:cNvSpPr txBox="1">
            <a:spLocks noChangeArrowheads="1"/>
          </p:cNvSpPr>
          <p:nvPr/>
        </p:nvSpPr>
        <p:spPr bwMode="auto">
          <a:xfrm>
            <a:off x="3032125" y="2606675"/>
            <a:ext cx="1844675" cy="579438"/>
          </a:xfrm>
          <a:prstGeom prst="rect">
            <a:avLst/>
          </a:prstGeom>
          <a:noFill/>
          <a:ln w="9525">
            <a:noFill/>
            <a:miter lim="800000"/>
            <a:headEnd/>
            <a:tailEnd/>
          </a:ln>
        </p:spPr>
        <p:txBody>
          <a:bodyPr>
            <a:spAutoFit/>
          </a:bodyPr>
          <a:lstStyle/>
          <a:p>
            <a:endParaRPr lang="en-US"/>
          </a:p>
        </p:txBody>
      </p:sp>
      <p:sp>
        <p:nvSpPr>
          <p:cNvPr id="100356" name="Text Box 5"/>
          <p:cNvSpPr txBox="1">
            <a:spLocks noChangeArrowheads="1"/>
          </p:cNvSpPr>
          <p:nvPr/>
        </p:nvSpPr>
        <p:spPr bwMode="auto">
          <a:xfrm>
            <a:off x="5638800" y="2438400"/>
            <a:ext cx="3505200" cy="1554163"/>
          </a:xfrm>
          <a:prstGeom prst="rect">
            <a:avLst/>
          </a:prstGeom>
          <a:noFill/>
          <a:ln w="9525">
            <a:noFill/>
            <a:miter lim="800000"/>
            <a:headEnd/>
            <a:tailEnd/>
          </a:ln>
        </p:spPr>
        <p:txBody>
          <a:bodyPr>
            <a:spAutoFit/>
          </a:bodyPr>
          <a:lstStyle/>
          <a:p>
            <a:pPr>
              <a:spcBef>
                <a:spcPct val="50000"/>
              </a:spcBef>
            </a:pPr>
            <a:r>
              <a:rPr lang="en-US"/>
              <a:t>Drag fold in turbidite formed by shearing</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5298" name="Picture 22" descr="blue card.tif"/>
          <p:cNvPicPr>
            <a:picLocks noChangeAspect="1"/>
          </p:cNvPicPr>
          <p:nvPr/>
        </p:nvPicPr>
        <p:blipFill>
          <a:blip r:embed="rId4"/>
          <a:srcRect/>
          <a:stretch>
            <a:fillRect/>
          </a:stretch>
        </p:blipFill>
        <p:spPr bwMode="auto">
          <a:xfrm>
            <a:off x="6319838" y="2173288"/>
            <a:ext cx="1797050" cy="2511425"/>
          </a:xfrm>
          <a:prstGeom prst="rect">
            <a:avLst/>
          </a:prstGeom>
          <a:noFill/>
          <a:ln w="9525">
            <a:noFill/>
            <a:miter lim="800000"/>
            <a:headEnd/>
            <a:tailEnd/>
          </a:ln>
        </p:spPr>
      </p:pic>
      <p:pic>
        <p:nvPicPr>
          <p:cNvPr id="55299" name="Picture 23" descr="blue card.tif"/>
          <p:cNvPicPr>
            <a:picLocks noChangeAspect="1"/>
          </p:cNvPicPr>
          <p:nvPr/>
        </p:nvPicPr>
        <p:blipFill>
          <a:blip r:embed="rId4"/>
          <a:srcRect/>
          <a:stretch>
            <a:fillRect/>
          </a:stretch>
        </p:blipFill>
        <p:spPr bwMode="auto">
          <a:xfrm>
            <a:off x="4535488" y="2173288"/>
            <a:ext cx="1795462" cy="2511425"/>
          </a:xfrm>
          <a:prstGeom prst="rect">
            <a:avLst/>
          </a:prstGeom>
          <a:noFill/>
          <a:ln w="9525">
            <a:noFill/>
            <a:miter lim="800000"/>
            <a:headEnd/>
            <a:tailEnd/>
          </a:ln>
        </p:spPr>
      </p:pic>
      <p:pic>
        <p:nvPicPr>
          <p:cNvPr id="55300" name="Picture 24" descr="blue card.tif"/>
          <p:cNvPicPr>
            <a:picLocks noChangeAspect="1"/>
          </p:cNvPicPr>
          <p:nvPr/>
        </p:nvPicPr>
        <p:blipFill>
          <a:blip r:embed="rId4"/>
          <a:srcRect/>
          <a:stretch>
            <a:fillRect/>
          </a:stretch>
        </p:blipFill>
        <p:spPr bwMode="auto">
          <a:xfrm>
            <a:off x="2749550" y="2173288"/>
            <a:ext cx="1797050" cy="2511425"/>
          </a:xfrm>
          <a:prstGeom prst="rect">
            <a:avLst/>
          </a:prstGeom>
          <a:noFill/>
          <a:ln w="9525">
            <a:noFill/>
            <a:miter lim="800000"/>
            <a:headEnd/>
            <a:tailEnd/>
          </a:ln>
        </p:spPr>
      </p:pic>
      <p:pic>
        <p:nvPicPr>
          <p:cNvPr id="55301" name="Picture 25" descr="blue card.tif"/>
          <p:cNvPicPr>
            <a:picLocks noChangeAspect="1"/>
          </p:cNvPicPr>
          <p:nvPr/>
        </p:nvPicPr>
        <p:blipFill>
          <a:blip r:embed="rId4"/>
          <a:srcRect/>
          <a:stretch>
            <a:fillRect/>
          </a:stretch>
        </p:blipFill>
        <p:spPr bwMode="auto">
          <a:xfrm>
            <a:off x="963613" y="2173288"/>
            <a:ext cx="1797050" cy="2511425"/>
          </a:xfrm>
          <a:prstGeom prst="rect">
            <a:avLst/>
          </a:prstGeom>
          <a:noFill/>
          <a:ln w="9525">
            <a:noFill/>
            <a:miter lim="800000"/>
            <a:headEnd/>
            <a:tailEnd/>
          </a:ln>
        </p:spPr>
      </p:pic>
      <p:pic>
        <p:nvPicPr>
          <p:cNvPr id="55302" name="Picture 5" descr="green card.tif"/>
          <p:cNvPicPr>
            <a:picLocks noChangeAspect="1"/>
          </p:cNvPicPr>
          <p:nvPr/>
        </p:nvPicPr>
        <p:blipFill>
          <a:blip r:embed="rId5"/>
          <a:srcRect/>
          <a:stretch>
            <a:fillRect/>
          </a:stretch>
        </p:blipFill>
        <p:spPr bwMode="auto">
          <a:xfrm>
            <a:off x="946150" y="2155825"/>
            <a:ext cx="1820863" cy="2546350"/>
          </a:xfrm>
          <a:prstGeom prst="rect">
            <a:avLst/>
          </a:prstGeom>
          <a:noFill/>
          <a:ln w="9525">
            <a:noFill/>
            <a:miter lim="800000"/>
            <a:headEnd/>
            <a:tailEnd/>
          </a:ln>
        </p:spPr>
      </p:pic>
      <p:pic>
        <p:nvPicPr>
          <p:cNvPr id="55303" name="Picture 6" descr="green card.tif"/>
          <p:cNvPicPr>
            <a:picLocks noChangeAspect="1"/>
          </p:cNvPicPr>
          <p:nvPr/>
        </p:nvPicPr>
        <p:blipFill>
          <a:blip r:embed="rId5"/>
          <a:srcRect/>
          <a:stretch>
            <a:fillRect/>
          </a:stretch>
        </p:blipFill>
        <p:spPr bwMode="auto">
          <a:xfrm>
            <a:off x="2751138" y="2155825"/>
            <a:ext cx="1820862" cy="2546350"/>
          </a:xfrm>
          <a:prstGeom prst="rect">
            <a:avLst/>
          </a:prstGeom>
          <a:noFill/>
          <a:ln w="9525">
            <a:noFill/>
            <a:miter lim="800000"/>
            <a:headEnd/>
            <a:tailEnd/>
          </a:ln>
        </p:spPr>
      </p:pic>
      <p:pic>
        <p:nvPicPr>
          <p:cNvPr id="55304" name="Picture 7" descr="green card.tif"/>
          <p:cNvPicPr>
            <a:picLocks noChangeAspect="1"/>
          </p:cNvPicPr>
          <p:nvPr/>
        </p:nvPicPr>
        <p:blipFill>
          <a:blip r:embed="rId5"/>
          <a:srcRect/>
          <a:stretch>
            <a:fillRect/>
          </a:stretch>
        </p:blipFill>
        <p:spPr bwMode="auto">
          <a:xfrm>
            <a:off x="4552950" y="2155825"/>
            <a:ext cx="1820863" cy="2546350"/>
          </a:xfrm>
          <a:prstGeom prst="rect">
            <a:avLst/>
          </a:prstGeom>
          <a:noFill/>
          <a:ln w="9525">
            <a:noFill/>
            <a:miter lim="800000"/>
            <a:headEnd/>
            <a:tailEnd/>
          </a:ln>
        </p:spPr>
      </p:pic>
      <p:pic>
        <p:nvPicPr>
          <p:cNvPr id="55305" name="Picture 8" descr="green card.tif"/>
          <p:cNvPicPr>
            <a:picLocks noChangeAspect="1"/>
          </p:cNvPicPr>
          <p:nvPr/>
        </p:nvPicPr>
        <p:blipFill>
          <a:blip r:embed="rId5"/>
          <a:srcRect/>
          <a:stretch>
            <a:fillRect/>
          </a:stretch>
        </p:blipFill>
        <p:spPr bwMode="auto">
          <a:xfrm>
            <a:off x="6346825" y="2155825"/>
            <a:ext cx="1820863"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3"/>
          <p:cNvPicPr>
            <a:picLocks noChangeAspect="1" noChangeArrowheads="1"/>
          </p:cNvPicPr>
          <p:nvPr/>
        </p:nvPicPr>
        <p:blipFill>
          <a:blip r:embed="rId3"/>
          <a:srcRect/>
          <a:stretch>
            <a:fillRect/>
          </a:stretch>
        </p:blipFill>
        <p:spPr bwMode="auto">
          <a:xfrm>
            <a:off x="0" y="0"/>
            <a:ext cx="91313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4" descr="oly logo black"/>
          <p:cNvPicPr>
            <a:picLocks noChangeAspect="1" noChangeArrowheads="1"/>
          </p:cNvPicPr>
          <p:nvPr/>
        </p:nvPicPr>
        <p:blipFill>
          <a:blip r:embed="rId3"/>
          <a:srcRect/>
          <a:stretch>
            <a:fillRect/>
          </a:stretch>
        </p:blipFill>
        <p:spPr bwMode="auto">
          <a:xfrm>
            <a:off x="2438400" y="0"/>
            <a:ext cx="4267200" cy="4267200"/>
          </a:xfrm>
          <a:prstGeom prst="rect">
            <a:avLst/>
          </a:prstGeom>
          <a:noFill/>
          <a:ln w="9525">
            <a:noFill/>
            <a:miter lim="800000"/>
            <a:headEnd/>
            <a:tailEnd/>
          </a:ln>
        </p:spPr>
      </p:pic>
      <p:pic>
        <p:nvPicPr>
          <p:cNvPr id="102403" name="Picture 2" descr="panorama"/>
          <p:cNvPicPr>
            <a:picLocks noChangeAspect="1" noChangeArrowheads="1"/>
          </p:cNvPicPr>
          <p:nvPr/>
        </p:nvPicPr>
        <p:blipFill>
          <a:blip r:embed="rId4"/>
          <a:srcRect/>
          <a:stretch>
            <a:fillRect/>
          </a:stretch>
        </p:blipFill>
        <p:spPr bwMode="auto">
          <a:xfrm>
            <a:off x="0" y="4241800"/>
            <a:ext cx="9144000" cy="261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2" descr="Olympic P9180067 JM"/>
          <p:cNvPicPr>
            <a:picLocks noChangeAspect="1" noChangeArrowheads="1"/>
          </p:cNvPicPr>
          <p:nvPr/>
        </p:nvPicPr>
        <p:blipFill>
          <a:blip r:embed="rId3"/>
          <a:srcRect/>
          <a:stretch>
            <a:fillRect/>
          </a:stretch>
        </p:blipFill>
        <p:spPr bwMode="auto">
          <a:xfrm>
            <a:off x="0" y="0"/>
            <a:ext cx="9144000" cy="12188825"/>
          </a:xfrm>
          <a:prstGeom prst="rect">
            <a:avLst/>
          </a:prstGeom>
          <a:noFill/>
          <a:ln w="9525">
            <a:noFill/>
            <a:miter lim="800000"/>
            <a:headEnd/>
            <a:tailEnd/>
          </a:ln>
        </p:spPr>
      </p:pic>
      <p:pic>
        <p:nvPicPr>
          <p:cNvPr id="103427" name="Picture 3" descr="oly lable.tif"/>
          <p:cNvPicPr>
            <a:picLocks noChangeAspect="1"/>
          </p:cNvPicPr>
          <p:nvPr/>
        </p:nvPicPr>
        <p:blipFill>
          <a:blip r:embed="rId4"/>
          <a:srcRect l="1810" t="1430" r="2190" b="1048"/>
          <a:stretch>
            <a:fillRect/>
          </a:stretch>
        </p:blipFill>
        <p:spPr bwMode="auto">
          <a:xfrm>
            <a:off x="2395538" y="1219200"/>
            <a:ext cx="4352925" cy="441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http://upload.wikimedia.org/wikipedia/commons/2/26/Olympic_National_Park.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04451" name="Picture 3" descr="oly lable.tif"/>
          <p:cNvPicPr>
            <a:picLocks noChangeAspect="1"/>
          </p:cNvPicPr>
          <p:nvPr/>
        </p:nvPicPr>
        <p:blipFill>
          <a:blip r:embed="rId4"/>
          <a:srcRect l="1810" t="1430" r="2190" b="1048"/>
          <a:stretch>
            <a:fillRect/>
          </a:stretch>
        </p:blipFill>
        <p:spPr bwMode="auto">
          <a:xfrm>
            <a:off x="2395538" y="1219200"/>
            <a:ext cx="4352925" cy="441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4" name="Picture 2" descr="oly51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2" descr="http://lh3.ggpht.com/_8i0vvmGMyK4/R3V5lllHQhI/AAAAAAAAE7Q/xEc7uMpSN2Y/Hoh+rain+forest+of+Olympic+National+Park+in+Seattle+WA4.JPG"/>
          <p:cNvPicPr>
            <a:picLocks noChangeAspect="1" noChangeArrowheads="1"/>
          </p:cNvPicPr>
          <p:nvPr/>
        </p:nvPicPr>
        <p:blipFill>
          <a:blip r:embed="rId2"/>
          <a:srcRect/>
          <a:stretch>
            <a:fillRect/>
          </a:stretch>
        </p:blipFill>
        <p:spPr bwMode="auto">
          <a:xfrm>
            <a:off x="-85725" y="0"/>
            <a:ext cx="93154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2" name="Picture 2" descr="http://ibelievedandspoke.com/images/IMG_0576%20Hoh%20Rain%20Forest.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546" name="Picture 2" descr="oly49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2" descr="http://faculty.uaeu.ac.ae/fhowari/images/fares/presentations-classes/8.7.jpg"/>
          <p:cNvPicPr>
            <a:picLocks noChangeAspect="1" noChangeArrowheads="1"/>
          </p:cNvPicPr>
          <p:nvPr/>
        </p:nvPicPr>
        <p:blipFill>
          <a:blip r:embed="rId2"/>
          <a:srcRect/>
          <a:stretch>
            <a:fillRect/>
          </a:stretch>
        </p:blipFill>
        <p:spPr bwMode="auto">
          <a:xfrm>
            <a:off x="0" y="120650"/>
            <a:ext cx="9190038" cy="66167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6" name="Picture 25" descr="blue card.tif"/>
          <p:cNvPicPr>
            <a:picLocks noChangeAspect="1"/>
          </p:cNvPicPr>
          <p:nvPr/>
        </p:nvPicPr>
        <p:blipFill>
          <a:blip r:embed="rId4"/>
          <a:srcRect/>
          <a:stretch>
            <a:fillRect/>
          </a:stretch>
        </p:blipFill>
        <p:spPr bwMode="auto">
          <a:xfrm>
            <a:off x="963613" y="2173288"/>
            <a:ext cx="1797050" cy="2511425"/>
          </a:xfrm>
          <a:prstGeom prst="rect">
            <a:avLst/>
          </a:prstGeom>
          <a:noFill/>
          <a:ln w="9525">
            <a:noFill/>
            <a:miter lim="800000"/>
            <a:headEnd/>
            <a:tailEnd/>
          </a:ln>
        </p:spPr>
      </p:pic>
      <p:pic>
        <p:nvPicPr>
          <p:cNvPr id="6" name="Picture 5" descr="green card.tif"/>
          <p:cNvPicPr>
            <a:picLocks noChangeAspect="1"/>
          </p:cNvPicPr>
          <p:nvPr/>
        </p:nvPicPr>
        <p:blipFill>
          <a:blip r:embed="rId5"/>
          <a:srcRect/>
          <a:stretch>
            <a:fillRect/>
          </a:stretch>
        </p:blipFill>
        <p:spPr bwMode="auto">
          <a:xfrm>
            <a:off x="962025" y="2166938"/>
            <a:ext cx="1820863" cy="2546350"/>
          </a:xfrm>
          <a:prstGeom prst="rect">
            <a:avLst/>
          </a:prstGeom>
          <a:noFill/>
          <a:ln w="9525">
            <a:noFill/>
            <a:miter lim="800000"/>
            <a:headEnd/>
            <a:tailEnd/>
          </a:ln>
        </p:spPr>
      </p:pic>
      <p:pic>
        <p:nvPicPr>
          <p:cNvPr id="25" name="Picture 24" descr="blue card.tif"/>
          <p:cNvPicPr>
            <a:picLocks noChangeAspect="1"/>
          </p:cNvPicPr>
          <p:nvPr/>
        </p:nvPicPr>
        <p:blipFill>
          <a:blip r:embed="rId4"/>
          <a:srcRect/>
          <a:stretch>
            <a:fillRect/>
          </a:stretch>
        </p:blipFill>
        <p:spPr bwMode="auto">
          <a:xfrm>
            <a:off x="2749550" y="2173288"/>
            <a:ext cx="1797050" cy="2511425"/>
          </a:xfrm>
          <a:prstGeom prst="rect">
            <a:avLst/>
          </a:prstGeom>
          <a:noFill/>
          <a:ln w="9525">
            <a:noFill/>
            <a:miter lim="800000"/>
            <a:headEnd/>
            <a:tailEnd/>
          </a:ln>
        </p:spPr>
      </p:pic>
      <p:pic>
        <p:nvPicPr>
          <p:cNvPr id="7" name="Picture 6" descr="green card.tif"/>
          <p:cNvPicPr>
            <a:picLocks noChangeAspect="1"/>
          </p:cNvPicPr>
          <p:nvPr/>
        </p:nvPicPr>
        <p:blipFill>
          <a:blip r:embed="rId5"/>
          <a:srcRect/>
          <a:stretch>
            <a:fillRect/>
          </a:stretch>
        </p:blipFill>
        <p:spPr bwMode="auto">
          <a:xfrm>
            <a:off x="2751138" y="2155825"/>
            <a:ext cx="1820862" cy="2546350"/>
          </a:xfrm>
          <a:prstGeom prst="rect">
            <a:avLst/>
          </a:prstGeom>
          <a:noFill/>
          <a:ln w="9525">
            <a:noFill/>
            <a:miter lim="800000"/>
            <a:headEnd/>
            <a:tailEnd/>
          </a:ln>
        </p:spPr>
      </p:pic>
      <p:pic>
        <p:nvPicPr>
          <p:cNvPr id="24" name="Picture 23" descr="blue card.tif"/>
          <p:cNvPicPr>
            <a:picLocks noChangeAspect="1"/>
          </p:cNvPicPr>
          <p:nvPr/>
        </p:nvPicPr>
        <p:blipFill>
          <a:blip r:embed="rId4"/>
          <a:srcRect/>
          <a:stretch>
            <a:fillRect/>
          </a:stretch>
        </p:blipFill>
        <p:spPr bwMode="auto">
          <a:xfrm>
            <a:off x="4535488" y="2173288"/>
            <a:ext cx="1795462" cy="2511425"/>
          </a:xfrm>
          <a:prstGeom prst="rect">
            <a:avLst/>
          </a:prstGeom>
          <a:noFill/>
          <a:ln w="9525">
            <a:noFill/>
            <a:miter lim="800000"/>
            <a:headEnd/>
            <a:tailEnd/>
          </a:ln>
        </p:spPr>
      </p:pic>
      <p:pic>
        <p:nvPicPr>
          <p:cNvPr id="8" name="Picture 7" descr="green card.tif"/>
          <p:cNvPicPr>
            <a:picLocks noChangeAspect="1"/>
          </p:cNvPicPr>
          <p:nvPr/>
        </p:nvPicPr>
        <p:blipFill>
          <a:blip r:embed="rId5"/>
          <a:srcRect/>
          <a:stretch>
            <a:fillRect/>
          </a:stretch>
        </p:blipFill>
        <p:spPr bwMode="auto">
          <a:xfrm>
            <a:off x="4538663" y="2166938"/>
            <a:ext cx="1820862" cy="2546350"/>
          </a:xfrm>
          <a:prstGeom prst="rect">
            <a:avLst/>
          </a:prstGeom>
          <a:noFill/>
          <a:ln w="9525">
            <a:noFill/>
            <a:miter lim="800000"/>
            <a:headEnd/>
            <a:tailEnd/>
          </a:ln>
        </p:spPr>
      </p:pic>
      <p:pic>
        <p:nvPicPr>
          <p:cNvPr id="23" name="Picture 22" descr="blue card.tif"/>
          <p:cNvPicPr>
            <a:picLocks noChangeAspect="1"/>
          </p:cNvPicPr>
          <p:nvPr/>
        </p:nvPicPr>
        <p:blipFill>
          <a:blip r:embed="rId4"/>
          <a:srcRect/>
          <a:stretch>
            <a:fillRect/>
          </a:stretch>
        </p:blipFill>
        <p:spPr bwMode="auto">
          <a:xfrm>
            <a:off x="6324600" y="2173288"/>
            <a:ext cx="1797050" cy="2511425"/>
          </a:xfrm>
          <a:prstGeom prst="rect">
            <a:avLst/>
          </a:prstGeom>
          <a:noFill/>
          <a:ln w="9525">
            <a:noFill/>
            <a:miter lim="800000"/>
            <a:headEnd/>
            <a:tailEnd/>
          </a:ln>
        </p:spPr>
      </p:pic>
      <p:pic>
        <p:nvPicPr>
          <p:cNvPr id="9" name="Picture 8" descr="green card.tif"/>
          <p:cNvPicPr>
            <a:picLocks noChangeAspect="1"/>
          </p:cNvPicPr>
          <p:nvPr/>
        </p:nvPicPr>
        <p:blipFill>
          <a:blip r:embed="rId5"/>
          <a:srcRect/>
          <a:stretch>
            <a:fillRect/>
          </a:stretch>
        </p:blipFill>
        <p:spPr bwMode="auto">
          <a:xfrm>
            <a:off x="6330950" y="2155825"/>
            <a:ext cx="1820863" cy="2546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3.7037E-6 L 0.21111 3.7037E-6 " pathEditMode="relative" rAng="0" ptsTypes="AA">
                                      <p:cBhvr>
                                        <p:cTn id="6" dur="2000" fill="hold"/>
                                        <p:tgtEl>
                                          <p:spTgt spid="9"/>
                                        </p:tgtEl>
                                        <p:attrNameLst>
                                          <p:attrName>ppt_x</p:attrName>
                                          <p:attrName>ppt_y</p:attrName>
                                        </p:attrNameLst>
                                      </p:cBhvr>
                                      <p:rCtr x="106" y="0"/>
                                    </p:animMotion>
                                  </p:childTnLst>
                                </p:cTn>
                              </p:par>
                              <p:par>
                                <p:cTn id="7" presetID="63" presetClass="path" presetSubtype="0" accel="50000" decel="50000" fill="hold" nodeType="withEffect">
                                  <p:stCondLst>
                                    <p:cond delay="0"/>
                                  </p:stCondLst>
                                  <p:childTnLst>
                                    <p:animMotion origin="layout" path="M -5.55556E-7 0 L 0.17222 0 " pathEditMode="relative" rAng="0" ptsTypes="AA">
                                      <p:cBhvr>
                                        <p:cTn id="8" dur="2000" fill="hold"/>
                                        <p:tgtEl>
                                          <p:spTgt spid="23"/>
                                        </p:tgtEl>
                                        <p:attrNameLst>
                                          <p:attrName>ppt_x</p:attrName>
                                          <p:attrName>ppt_y</p:attrName>
                                        </p:attrNameLst>
                                      </p:cBhvr>
                                      <p:rCtr x="86" y="0"/>
                                    </p:animMotion>
                                  </p:childTnLst>
                                </p:cTn>
                              </p:par>
                              <p:par>
                                <p:cTn id="9" presetID="63" presetClass="path" presetSubtype="0" accel="50000" decel="50000" fill="hold" nodeType="withEffect">
                                  <p:stCondLst>
                                    <p:cond delay="0"/>
                                  </p:stCondLst>
                                  <p:childTnLst>
                                    <p:animMotion origin="layout" path="M -3.33333E-6 3.33333E-6 L 0.2875 3.33333E-6 " pathEditMode="relative" rAng="0" ptsTypes="AA">
                                      <p:cBhvr>
                                        <p:cTn id="10" dur="2000" fill="hold"/>
                                        <p:tgtEl>
                                          <p:spTgt spid="8"/>
                                        </p:tgtEl>
                                        <p:attrNameLst>
                                          <p:attrName>ppt_x</p:attrName>
                                          <p:attrName>ppt_y</p:attrName>
                                        </p:attrNameLst>
                                      </p:cBhvr>
                                      <p:rCtr x="144" y="0"/>
                                    </p:animMotion>
                                  </p:childTnLst>
                                </p:cTn>
                              </p:par>
                              <p:par>
                                <p:cTn id="11" presetID="63" presetClass="path" presetSubtype="0" accel="50000" decel="50000" fill="hold" nodeType="withEffect">
                                  <p:stCondLst>
                                    <p:cond delay="0"/>
                                  </p:stCondLst>
                                  <p:childTnLst>
                                    <p:animMotion origin="layout" path="M 4.16667E-6 3.7037E-7 L 0.25555 3.7037E-7 " pathEditMode="relative" rAng="0" ptsTypes="AA">
                                      <p:cBhvr>
                                        <p:cTn id="12" dur="2000" fill="hold"/>
                                        <p:tgtEl>
                                          <p:spTgt spid="24"/>
                                        </p:tgtEl>
                                        <p:attrNameLst>
                                          <p:attrName>ppt_x</p:attrName>
                                          <p:attrName>ppt_y</p:attrName>
                                        </p:attrNameLst>
                                      </p:cBhvr>
                                      <p:rCtr x="128" y="0"/>
                                    </p:animMotion>
                                  </p:childTnLst>
                                </p:cTn>
                              </p:par>
                              <p:par>
                                <p:cTn id="13" presetID="63" presetClass="path" presetSubtype="0" accel="50000" decel="50000" fill="hold" nodeType="withEffect">
                                  <p:stCondLst>
                                    <p:cond delay="0"/>
                                  </p:stCondLst>
                                  <p:childTnLst>
                                    <p:animMotion origin="layout" path="M -2.5E-6 3.7037E-6 L 0.39028 3.7037E-6 " pathEditMode="relative" rAng="0" ptsTypes="AA">
                                      <p:cBhvr>
                                        <p:cTn id="14" dur="2000" fill="hold"/>
                                        <p:tgtEl>
                                          <p:spTgt spid="7"/>
                                        </p:tgtEl>
                                        <p:attrNameLst>
                                          <p:attrName>ppt_x</p:attrName>
                                          <p:attrName>ppt_y</p:attrName>
                                        </p:attrNameLst>
                                      </p:cBhvr>
                                      <p:rCtr x="195" y="0"/>
                                    </p:animMotion>
                                  </p:childTnLst>
                                </p:cTn>
                              </p:par>
                              <p:par>
                                <p:cTn id="15" presetID="63" presetClass="path" presetSubtype="0" accel="50000" decel="50000" fill="hold" nodeType="withEffect">
                                  <p:stCondLst>
                                    <p:cond delay="0"/>
                                  </p:stCondLst>
                                  <p:childTnLst>
                                    <p:animMotion origin="layout" path="M 1.66667E-6 0 L 0.33194 0 " pathEditMode="relative" rAng="0" ptsTypes="AA">
                                      <p:cBhvr>
                                        <p:cTn id="16" dur="2000" fill="hold"/>
                                        <p:tgtEl>
                                          <p:spTgt spid="25"/>
                                        </p:tgtEl>
                                        <p:attrNameLst>
                                          <p:attrName>ppt_x</p:attrName>
                                          <p:attrName>ppt_y</p:attrName>
                                        </p:attrNameLst>
                                      </p:cBhvr>
                                      <p:rCtr x="166" y="0"/>
                                    </p:animMotion>
                                  </p:childTnLst>
                                </p:cTn>
                              </p:par>
                              <p:par>
                                <p:cTn id="17" presetID="63" presetClass="path" presetSubtype="0" accel="50000" decel="50000" fill="hold" nodeType="withEffect">
                                  <p:stCondLst>
                                    <p:cond delay="0"/>
                                  </p:stCondLst>
                                  <p:childTnLst>
                                    <p:animMotion origin="layout" path="M 2.5E-6 3.33333E-6 L 0.47361 3.33333E-6 " pathEditMode="relative" rAng="0" ptsTypes="AA">
                                      <p:cBhvr>
                                        <p:cTn id="18" dur="2000" fill="hold"/>
                                        <p:tgtEl>
                                          <p:spTgt spid="6"/>
                                        </p:tgtEl>
                                        <p:attrNameLst>
                                          <p:attrName>ppt_x</p:attrName>
                                          <p:attrName>ppt_y</p:attrName>
                                        </p:attrNameLst>
                                      </p:cBhvr>
                                      <p:rCtr x="237" y="0"/>
                                    </p:animMotion>
                                  </p:childTnLst>
                                </p:cTn>
                              </p:par>
                              <p:par>
                                <p:cTn id="19" presetID="63" presetClass="path" presetSubtype="0" accel="50000" decel="50000" fill="hold" nodeType="withEffect">
                                  <p:stCondLst>
                                    <p:cond delay="0"/>
                                  </p:stCondLst>
                                  <p:childTnLst>
                                    <p:animMotion origin="layout" path="M 4.44444E-6 0 L 0.43055 0 " pathEditMode="relative" rAng="0" ptsTypes="AA">
                                      <p:cBhvr>
                                        <p:cTn id="20" dur="2000" fill="hold"/>
                                        <p:tgtEl>
                                          <p:spTgt spid="26"/>
                                        </p:tgtEl>
                                        <p:attrNameLst>
                                          <p:attrName>ppt_x</p:attrName>
                                          <p:attrName>ppt_y</p:attrName>
                                        </p:attrNameLst>
                                      </p:cBhvr>
                                      <p:rCtr x="2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3" descr="olygeolmap2"/>
          <p:cNvPicPr>
            <a:picLocks noChangeAspect="1" noChangeArrowheads="1"/>
          </p:cNvPicPr>
          <p:nvPr/>
        </p:nvPicPr>
        <p:blipFill>
          <a:blip r:embed="rId3"/>
          <a:srcRect/>
          <a:stretch>
            <a:fillRect/>
          </a:stretch>
        </p:blipFill>
        <p:spPr bwMode="auto">
          <a:xfrm>
            <a:off x="914400" y="0"/>
            <a:ext cx="7391400" cy="6840538"/>
          </a:xfrm>
          <a:prstGeom prst="rect">
            <a:avLst/>
          </a:prstGeom>
          <a:noFill/>
          <a:ln w="9525">
            <a:noFill/>
            <a:miter lim="800000"/>
            <a:headEnd/>
            <a:tailEnd/>
          </a:ln>
        </p:spPr>
      </p:pic>
      <p:sp>
        <p:nvSpPr>
          <p:cNvPr id="5" name="TextBox 4"/>
          <p:cNvSpPr txBox="1"/>
          <p:nvPr/>
        </p:nvSpPr>
        <p:spPr>
          <a:xfrm>
            <a:off x="3830638" y="5029200"/>
            <a:ext cx="3248025" cy="522288"/>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same age</a:t>
            </a:r>
          </a:p>
        </p:txBody>
      </p:sp>
      <p:cxnSp>
        <p:nvCxnSpPr>
          <p:cNvPr id="6" name="Straight Arrow Connector 5"/>
          <p:cNvCxnSpPr>
            <a:stCxn id="5" idx="0"/>
          </p:cNvCxnSpPr>
          <p:nvPr/>
        </p:nvCxnSpPr>
        <p:spPr bwMode="auto">
          <a:xfrm rot="16200000" flipV="1">
            <a:off x="4729163" y="4303713"/>
            <a:ext cx="1363662" cy="87312"/>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7" name="Straight Arrow Connector 6"/>
          <p:cNvCxnSpPr>
            <a:stCxn id="5" idx="0"/>
          </p:cNvCxnSpPr>
          <p:nvPr/>
        </p:nvCxnSpPr>
        <p:spPr bwMode="auto">
          <a:xfrm rot="5400000" flipH="1" flipV="1">
            <a:off x="5013325" y="4073525"/>
            <a:ext cx="1397000" cy="51435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8" name="Straight Arrow Connector 7"/>
          <p:cNvCxnSpPr>
            <a:stCxn id="5" idx="0"/>
          </p:cNvCxnSpPr>
          <p:nvPr/>
        </p:nvCxnSpPr>
        <p:spPr bwMode="auto">
          <a:xfrm rot="5400000" flipH="1" flipV="1">
            <a:off x="5216525" y="4010025"/>
            <a:ext cx="1257300" cy="781050"/>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9" name="Straight Arrow Connector 8"/>
          <p:cNvCxnSpPr>
            <a:stCxn id="5" idx="0"/>
          </p:cNvCxnSpPr>
          <p:nvPr/>
        </p:nvCxnSpPr>
        <p:spPr bwMode="auto">
          <a:xfrm rot="16200000" flipV="1">
            <a:off x="4799806" y="4374357"/>
            <a:ext cx="841375" cy="468312"/>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hrustFtCutOffMod"/>
          <p:cNvPicPr>
            <a:picLocks noChangeAspect="1" noChangeArrowheads="1"/>
          </p:cNvPicPr>
          <p:nvPr/>
        </p:nvPicPr>
        <p:blipFill>
          <a:blip r:embed="rId3"/>
          <a:srcRect/>
          <a:stretch>
            <a:fillRect/>
          </a:stretch>
        </p:blipFill>
        <p:spPr bwMode="auto">
          <a:xfrm>
            <a:off x="0" y="457200"/>
            <a:ext cx="9144000" cy="5913438"/>
          </a:xfrm>
          <a:prstGeom prst="rect">
            <a:avLst/>
          </a:prstGeom>
          <a:noFill/>
          <a:ln w="9525">
            <a:noFill/>
            <a:miter lim="800000"/>
            <a:headEnd/>
            <a:tailEnd/>
          </a:ln>
        </p:spPr>
      </p:pic>
      <p:sp>
        <p:nvSpPr>
          <p:cNvPr id="3" name="TextBox 2"/>
          <p:cNvSpPr txBox="1"/>
          <p:nvPr/>
        </p:nvSpPr>
        <p:spPr>
          <a:xfrm>
            <a:off x="5969000" y="2438400"/>
            <a:ext cx="26162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Same age</a:t>
            </a:r>
          </a:p>
        </p:txBody>
      </p:sp>
      <p:sp>
        <p:nvSpPr>
          <p:cNvPr id="4" name="TextBox 3"/>
          <p:cNvSpPr txBox="1"/>
          <p:nvPr/>
        </p:nvSpPr>
        <p:spPr>
          <a:xfrm rot="19504841">
            <a:off x="1676400" y="4051300"/>
            <a:ext cx="26162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Same age</a:t>
            </a:r>
          </a:p>
        </p:txBody>
      </p:sp>
      <p:sp>
        <p:nvSpPr>
          <p:cNvPr id="6" name="TextBox 5"/>
          <p:cNvSpPr txBox="1"/>
          <p:nvPr/>
        </p:nvSpPr>
        <p:spPr>
          <a:xfrm>
            <a:off x="4572000" y="520700"/>
            <a:ext cx="1498600" cy="1077913"/>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Thrust fault</a:t>
            </a:r>
          </a:p>
        </p:txBody>
      </p:sp>
      <p:cxnSp>
        <p:nvCxnSpPr>
          <p:cNvPr id="58374" name="Straight Arrow Connector 7"/>
          <p:cNvCxnSpPr>
            <a:cxnSpLocks noChangeShapeType="1"/>
          </p:cNvCxnSpPr>
          <p:nvPr/>
        </p:nvCxnSpPr>
        <p:spPr bwMode="auto">
          <a:xfrm rot="5400000">
            <a:off x="4891882" y="3412331"/>
            <a:ext cx="901700" cy="33337"/>
          </a:xfrm>
          <a:prstGeom prst="straightConnector1">
            <a:avLst/>
          </a:prstGeom>
          <a:noFill/>
          <a:ln w="50800" algn="ctr">
            <a:solidFill>
              <a:srgbClr val="FF0000"/>
            </a:solidFill>
            <a:round/>
            <a:headEnd/>
            <a:tailEnd type="arrow" w="med" len="med"/>
          </a:ln>
        </p:spPr>
      </p:cxnSp>
      <p:cxnSp>
        <p:nvCxnSpPr>
          <p:cNvPr id="58375" name="Straight Arrow Connector 9"/>
          <p:cNvCxnSpPr>
            <a:cxnSpLocks noChangeShapeType="1"/>
          </p:cNvCxnSpPr>
          <p:nvPr/>
        </p:nvCxnSpPr>
        <p:spPr bwMode="auto">
          <a:xfrm rot="5400000" flipH="1" flipV="1">
            <a:off x="5237956" y="3393282"/>
            <a:ext cx="981075" cy="49212"/>
          </a:xfrm>
          <a:prstGeom prst="straightConnector1">
            <a:avLst/>
          </a:prstGeom>
          <a:noFill/>
          <a:ln w="50800" algn="ctr">
            <a:solidFill>
              <a:srgbClr val="FF0000"/>
            </a:solidFill>
            <a:round/>
            <a:headEnd/>
            <a:tailEnd type="arrow" w="med" len="med"/>
          </a:ln>
        </p:spPr>
      </p:cxnSp>
      <p:sp>
        <p:nvSpPr>
          <p:cNvPr id="58376" name="Freeform 11"/>
          <p:cNvSpPr>
            <a:spLocks noChangeArrowheads="1"/>
          </p:cNvSpPr>
          <p:nvPr/>
        </p:nvSpPr>
        <p:spPr bwMode="auto">
          <a:xfrm rot="3255060">
            <a:off x="3810000" y="2452688"/>
            <a:ext cx="3019425" cy="2193925"/>
          </a:xfrm>
          <a:custGeom>
            <a:avLst/>
            <a:gdLst>
              <a:gd name="T0" fmla="*/ 72621 w 6363451"/>
              <a:gd name="T1" fmla="*/ 66302 h 4417367"/>
              <a:gd name="T2" fmla="*/ 63386 w 6363451"/>
              <a:gd name="T3" fmla="*/ 55360 h 4417367"/>
              <a:gd name="T4" fmla="*/ 50063 w 6363451"/>
              <a:gd name="T5" fmla="*/ 40475 h 4417367"/>
              <a:gd name="T6" fmla="*/ 31734 w 6363451"/>
              <a:gd name="T7" fmla="*/ 21011 h 4417367"/>
              <a:gd name="T8" fmla="*/ 18891 w 6363451"/>
              <a:gd name="T9" fmla="*/ 8849 h 4417367"/>
              <a:gd name="T10" fmla="*/ 0 w 6363451"/>
              <a:gd name="T11" fmla="*/ 0 h 4417367"/>
              <a:gd name="T12" fmla="*/ 0 60000 65536"/>
              <a:gd name="T13" fmla="*/ 0 60000 65536"/>
              <a:gd name="T14" fmla="*/ 0 60000 65536"/>
              <a:gd name="T15" fmla="*/ 0 60000 65536"/>
              <a:gd name="T16" fmla="*/ 0 60000 65536"/>
              <a:gd name="T17" fmla="*/ 0 60000 65536"/>
              <a:gd name="T18" fmla="*/ 0 w 6363451"/>
              <a:gd name="T19" fmla="*/ 0 h 4417367"/>
              <a:gd name="T20" fmla="*/ 6363451 w 6363451"/>
              <a:gd name="T21" fmla="*/ 4417367 h 4417367"/>
            </a:gdLst>
            <a:ahLst/>
            <a:cxnLst>
              <a:cxn ang="T12">
                <a:pos x="T0" y="T1"/>
              </a:cxn>
              <a:cxn ang="T13">
                <a:pos x="T2" y="T3"/>
              </a:cxn>
              <a:cxn ang="T14">
                <a:pos x="T4" y="T5"/>
              </a:cxn>
              <a:cxn ang="T15">
                <a:pos x="T6" y="T7"/>
              </a:cxn>
              <a:cxn ang="T16">
                <a:pos x="T8" y="T9"/>
              </a:cxn>
              <a:cxn ang="T17">
                <a:pos x="T10" y="T11"/>
              </a:cxn>
            </a:cxnLst>
            <a:rect l="T18" t="T19" r="T20" b="T21"/>
            <a:pathLst>
              <a:path w="6363451" h="4417367">
                <a:moveTo>
                  <a:pt x="6363451" y="4417367"/>
                </a:moveTo>
                <a:cubicBezTo>
                  <a:pt x="6106276" y="4210992"/>
                  <a:pt x="5883687" y="3975134"/>
                  <a:pt x="5554254" y="3688351"/>
                </a:cubicBezTo>
                <a:cubicBezTo>
                  <a:pt x="5224821" y="3401568"/>
                  <a:pt x="4875607" y="3064803"/>
                  <a:pt x="4386851" y="2696671"/>
                </a:cubicBezTo>
                <a:cubicBezTo>
                  <a:pt x="3722805" y="2150021"/>
                  <a:pt x="3623160" y="2026399"/>
                  <a:pt x="2780727" y="1399866"/>
                </a:cubicBezTo>
                <a:cubicBezTo>
                  <a:pt x="2331994" y="1040033"/>
                  <a:pt x="2118809" y="822862"/>
                  <a:pt x="1655354" y="589551"/>
                </a:cubicBezTo>
                <a:cubicBezTo>
                  <a:pt x="1191900" y="356240"/>
                  <a:pt x="407652" y="133841"/>
                  <a:pt x="0" y="0"/>
                </a:cubicBezTo>
              </a:path>
            </a:pathLst>
          </a:custGeom>
          <a:noFill/>
          <a:ln w="50800"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a:stretch>
            <a:fillRect/>
          </a:stretch>
        </p:blipFill>
        <p:spPr bwMode="auto">
          <a:xfrm>
            <a:off x="0" y="1230313"/>
            <a:ext cx="9144000" cy="5627687"/>
          </a:xfrm>
          <a:prstGeom prst="rect">
            <a:avLst/>
          </a:prstGeom>
          <a:noFill/>
          <a:ln w="9525">
            <a:noFill/>
            <a:miter lim="800000"/>
            <a:headEnd/>
            <a:tailEnd/>
          </a:ln>
        </p:spPr>
      </p:pic>
      <p:sp>
        <p:nvSpPr>
          <p:cNvPr id="59395" name="Text Box 3"/>
          <p:cNvSpPr txBox="1">
            <a:spLocks noChangeArrowheads="1"/>
          </p:cNvSpPr>
          <p:nvPr/>
        </p:nvSpPr>
        <p:spPr bwMode="auto">
          <a:xfrm>
            <a:off x="0" y="215900"/>
            <a:ext cx="9144000" cy="579438"/>
          </a:xfrm>
          <a:prstGeom prst="rect">
            <a:avLst/>
          </a:prstGeom>
          <a:noFill/>
          <a:ln w="9525">
            <a:noFill/>
            <a:miter lim="800000"/>
            <a:headEnd/>
            <a:tailEnd/>
          </a:ln>
        </p:spPr>
        <p:txBody>
          <a:bodyPr>
            <a:spAutoFit/>
          </a:bodyPr>
          <a:lstStyle/>
          <a:p>
            <a:pPr>
              <a:spcBef>
                <a:spcPct val="50000"/>
              </a:spcBef>
            </a:pPr>
            <a:r>
              <a:rPr lang="en-US"/>
              <a:t>Messy duplexing of sandstone layer</a:t>
            </a:r>
          </a:p>
        </p:txBody>
      </p:sp>
      <p:sp>
        <p:nvSpPr>
          <p:cNvPr id="59396" name="Freeform 3"/>
          <p:cNvSpPr>
            <a:spLocks noChangeArrowheads="1"/>
          </p:cNvSpPr>
          <p:nvPr/>
        </p:nvSpPr>
        <p:spPr bwMode="auto">
          <a:xfrm>
            <a:off x="1752600" y="893763"/>
            <a:ext cx="7454900" cy="5905500"/>
          </a:xfrm>
          <a:custGeom>
            <a:avLst/>
            <a:gdLst>
              <a:gd name="T0" fmla="*/ 7454900 w 7454900"/>
              <a:gd name="T1" fmla="*/ 5905500 h 5905500"/>
              <a:gd name="T2" fmla="*/ 6108700 w 7454900"/>
              <a:gd name="T3" fmla="*/ 4838700 h 5905500"/>
              <a:gd name="T4" fmla="*/ 4902201 w 7454900"/>
              <a:gd name="T5" fmla="*/ 3898900 h 5905500"/>
              <a:gd name="T6" fmla="*/ 3429000 w 7454900"/>
              <a:gd name="T7" fmla="*/ 2425700 h 5905500"/>
              <a:gd name="T8" fmla="*/ 2209800 w 7454900"/>
              <a:gd name="T9" fmla="*/ 1739900 h 5905500"/>
              <a:gd name="T10" fmla="*/ 1155700 w 7454900"/>
              <a:gd name="T11" fmla="*/ 965200 h 5905500"/>
              <a:gd name="T12" fmla="*/ 457200 w 7454900"/>
              <a:gd name="T13" fmla="*/ 279400 h 5905500"/>
              <a:gd name="T14" fmla="*/ 0 w 7454900"/>
              <a:gd name="T15" fmla="*/ 0 h 5905500"/>
              <a:gd name="T16" fmla="*/ 0 w 7454900"/>
              <a:gd name="T17" fmla="*/ 0 h 5905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54900"/>
              <a:gd name="T28" fmla="*/ 0 h 5905500"/>
              <a:gd name="T29" fmla="*/ 7454900 w 7454900"/>
              <a:gd name="T30" fmla="*/ 5905500 h 5905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54900" h="5905500">
                <a:moveTo>
                  <a:pt x="7454900" y="5905500"/>
                </a:moveTo>
                <a:cubicBezTo>
                  <a:pt x="7197725" y="5699125"/>
                  <a:pt x="6534150" y="5173133"/>
                  <a:pt x="6108700" y="4838700"/>
                </a:cubicBezTo>
                <a:cubicBezTo>
                  <a:pt x="5683250" y="4504267"/>
                  <a:pt x="5348817" y="4301067"/>
                  <a:pt x="4902200" y="3898900"/>
                </a:cubicBezTo>
                <a:cubicBezTo>
                  <a:pt x="4595283" y="3534833"/>
                  <a:pt x="4271433" y="3052233"/>
                  <a:pt x="3429000" y="2425700"/>
                </a:cubicBezTo>
                <a:cubicBezTo>
                  <a:pt x="2980267" y="2065867"/>
                  <a:pt x="2588683" y="1983317"/>
                  <a:pt x="2209800" y="1739900"/>
                </a:cubicBezTo>
                <a:cubicBezTo>
                  <a:pt x="1830917" y="1496483"/>
                  <a:pt x="1447800" y="1208617"/>
                  <a:pt x="1155700" y="965200"/>
                </a:cubicBezTo>
                <a:cubicBezTo>
                  <a:pt x="863600" y="721783"/>
                  <a:pt x="649817" y="440267"/>
                  <a:pt x="457200" y="279400"/>
                </a:cubicBezTo>
                <a:cubicBezTo>
                  <a:pt x="264583" y="118533"/>
                  <a:pt x="0" y="0"/>
                  <a:pt x="0" y="0"/>
                </a:cubicBezTo>
              </a:path>
            </a:pathLst>
          </a:custGeom>
          <a:noFill/>
          <a:ln w="50800" algn="ctr">
            <a:solidFill>
              <a:srgbClr val="FF0000"/>
            </a:solidFill>
            <a:round/>
            <a:headEnd/>
            <a:tailEnd/>
          </a:ln>
        </p:spPr>
        <p:txBody>
          <a:bodyPr/>
          <a:lstStyle/>
          <a:p>
            <a:endParaRPr lang="en-US"/>
          </a:p>
        </p:txBody>
      </p:sp>
      <p:cxnSp>
        <p:nvCxnSpPr>
          <p:cNvPr id="59397" name="Straight Arrow Connector 4"/>
          <p:cNvCxnSpPr>
            <a:cxnSpLocks noChangeShapeType="1"/>
          </p:cNvCxnSpPr>
          <p:nvPr/>
        </p:nvCxnSpPr>
        <p:spPr bwMode="auto">
          <a:xfrm>
            <a:off x="4533900" y="3167063"/>
            <a:ext cx="806450" cy="488950"/>
          </a:xfrm>
          <a:prstGeom prst="straightConnector1">
            <a:avLst/>
          </a:prstGeom>
          <a:noFill/>
          <a:ln w="50800" algn="ctr">
            <a:solidFill>
              <a:srgbClr val="FF0000"/>
            </a:solidFill>
            <a:round/>
            <a:headEnd/>
            <a:tailEnd type="arrow" w="med" len="med"/>
          </a:ln>
        </p:spPr>
      </p:cxnSp>
      <p:cxnSp>
        <p:nvCxnSpPr>
          <p:cNvPr id="59398" name="Straight Arrow Connector 5"/>
          <p:cNvCxnSpPr>
            <a:cxnSpLocks noChangeShapeType="1"/>
          </p:cNvCxnSpPr>
          <p:nvPr/>
        </p:nvCxnSpPr>
        <p:spPr bwMode="auto">
          <a:xfrm rot="10800000">
            <a:off x="4406900" y="2659063"/>
            <a:ext cx="774700" cy="508000"/>
          </a:xfrm>
          <a:prstGeom prst="straightConnector1">
            <a:avLst/>
          </a:prstGeom>
          <a:noFill/>
          <a:ln w="50800" algn="ctr">
            <a:solidFill>
              <a:srgbClr val="FF0000"/>
            </a:solidFill>
            <a:round/>
            <a:headEnd/>
            <a:tailEnd type="arrow" w="med" len="med"/>
          </a:ln>
        </p:spPr>
      </p:cxnSp>
      <p:sp>
        <p:nvSpPr>
          <p:cNvPr id="16" name="TextBox 15"/>
          <p:cNvSpPr txBox="1"/>
          <p:nvPr/>
        </p:nvSpPr>
        <p:spPr>
          <a:xfrm rot="2336342">
            <a:off x="1790700" y="1446213"/>
            <a:ext cx="2857500" cy="522287"/>
          </a:xfrm>
          <a:prstGeom prst="rect">
            <a:avLst/>
          </a:prstGeom>
          <a:noFill/>
        </p:spPr>
        <p:txBody>
          <a:bodyPr>
            <a:spAutoFit/>
          </a:bodyPr>
          <a:lstStyle/>
          <a:p>
            <a:pPr>
              <a:defRPr/>
            </a:pPr>
            <a:r>
              <a:rPr lang="en-US" sz="2800" dirty="0">
                <a:solidFill>
                  <a:srgbClr val="FF0000"/>
                </a:solidFill>
                <a:effectLst>
                  <a:outerShdw blurRad="38100" dist="38100" dir="2700000" algn="tl">
                    <a:srgbClr val="000000">
                      <a:alpha val="43137"/>
                    </a:srgbClr>
                  </a:outerShdw>
                </a:effectLst>
              </a:rPr>
              <a:t>Thrust fault</a:t>
            </a:r>
          </a:p>
        </p:txBody>
      </p:sp>
      <p:sp>
        <p:nvSpPr>
          <p:cNvPr id="19" name="TextBox 18"/>
          <p:cNvSpPr txBox="1"/>
          <p:nvPr/>
        </p:nvSpPr>
        <p:spPr>
          <a:xfrm rot="1519130">
            <a:off x="5829300" y="3948113"/>
            <a:ext cx="2794000" cy="461962"/>
          </a:xfrm>
          <a:prstGeom prst="rect">
            <a:avLst/>
          </a:prstGeom>
          <a:noFill/>
        </p:spPr>
        <p:txBody>
          <a:bodyPr>
            <a:spAutoFit/>
          </a:bodyPr>
          <a:lstStyle/>
          <a:p>
            <a:pPr>
              <a:defRPr/>
            </a:pPr>
            <a:r>
              <a:rPr lang="en-US" sz="2400" dirty="0">
                <a:solidFill>
                  <a:srgbClr val="92D050"/>
                </a:solidFill>
                <a:effectLst>
                  <a:outerShdw blurRad="38100" dist="38100" dir="2700000" algn="tl">
                    <a:srgbClr val="000000">
                      <a:alpha val="43137"/>
                    </a:srgbClr>
                  </a:outerShdw>
                </a:effectLst>
              </a:rPr>
              <a:t>Same layer</a:t>
            </a:r>
          </a:p>
        </p:txBody>
      </p:sp>
      <p:sp>
        <p:nvSpPr>
          <p:cNvPr id="20" name="TextBox 19"/>
          <p:cNvSpPr txBox="1"/>
          <p:nvPr/>
        </p:nvSpPr>
        <p:spPr>
          <a:xfrm rot="20147873">
            <a:off x="2921000" y="4367213"/>
            <a:ext cx="2794000" cy="461962"/>
          </a:xfrm>
          <a:prstGeom prst="rect">
            <a:avLst/>
          </a:prstGeom>
          <a:noFill/>
        </p:spPr>
        <p:txBody>
          <a:bodyPr>
            <a:spAutoFit/>
          </a:bodyPr>
          <a:lstStyle/>
          <a:p>
            <a:pPr>
              <a:defRPr/>
            </a:pPr>
            <a:r>
              <a:rPr lang="en-US" sz="2400" dirty="0">
                <a:solidFill>
                  <a:srgbClr val="92D050"/>
                </a:solidFill>
                <a:effectLst>
                  <a:outerShdw blurRad="38100" dist="38100" dir="2700000" algn="tl">
                    <a:srgbClr val="000000">
                      <a:alpha val="43137"/>
                    </a:srgbClr>
                  </a:outerShdw>
                </a:effectLst>
              </a:rPr>
              <a:t>Same layer</a:t>
            </a:r>
          </a:p>
        </p:txBody>
      </p:sp>
      <p:sp>
        <p:nvSpPr>
          <p:cNvPr id="21" name="TextBox 20"/>
          <p:cNvSpPr txBox="1"/>
          <p:nvPr/>
        </p:nvSpPr>
        <p:spPr>
          <a:xfrm rot="20644127">
            <a:off x="2260600" y="3948113"/>
            <a:ext cx="2794000" cy="461962"/>
          </a:xfrm>
          <a:prstGeom prst="rect">
            <a:avLst/>
          </a:prstGeom>
          <a:noFill/>
        </p:spPr>
        <p:txBody>
          <a:bodyPr>
            <a:spAutoFit/>
          </a:bodyPr>
          <a:lstStyle/>
          <a:p>
            <a:pPr>
              <a:defRPr/>
            </a:pPr>
            <a:r>
              <a:rPr lang="en-US" sz="2400" dirty="0">
                <a:solidFill>
                  <a:srgbClr val="92D050"/>
                </a:solidFill>
                <a:effectLst>
                  <a:outerShdw blurRad="38100" dist="38100" dir="2700000" algn="tl">
                    <a:srgbClr val="000000">
                      <a:alpha val="43137"/>
                    </a:srgbClr>
                  </a:outerShdw>
                </a:effectLst>
              </a:rPr>
              <a:t>Same layer</a:t>
            </a:r>
          </a:p>
        </p:txBody>
      </p:sp>
      <p:sp>
        <p:nvSpPr>
          <p:cNvPr id="22" name="TextBox 21"/>
          <p:cNvSpPr txBox="1"/>
          <p:nvPr/>
        </p:nvSpPr>
        <p:spPr>
          <a:xfrm rot="476603">
            <a:off x="1016000" y="3516313"/>
            <a:ext cx="2794000" cy="461962"/>
          </a:xfrm>
          <a:prstGeom prst="rect">
            <a:avLst/>
          </a:prstGeom>
          <a:noFill/>
        </p:spPr>
        <p:txBody>
          <a:bodyPr>
            <a:spAutoFit/>
          </a:bodyPr>
          <a:lstStyle/>
          <a:p>
            <a:pPr>
              <a:defRPr/>
            </a:pPr>
            <a:r>
              <a:rPr lang="en-US" sz="2400" dirty="0">
                <a:solidFill>
                  <a:srgbClr val="92D050"/>
                </a:solidFill>
                <a:effectLst>
                  <a:outerShdw blurRad="38100" dist="38100" dir="2700000" algn="tl">
                    <a:srgbClr val="000000">
                      <a:alpha val="43137"/>
                    </a:srgbClr>
                  </a:outerShdw>
                </a:effectLst>
              </a:rPr>
              <a:t>Same layer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alpha val="25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2885</TotalTime>
  <Words>1572</Words>
  <Application>Microsoft Office PowerPoint</Application>
  <PresentationFormat>On-screen Show (4:3)</PresentationFormat>
  <Paragraphs>164</Paragraphs>
  <Slides>58</Slides>
  <Notes>53</Notes>
  <HiddenSlides>12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Times New Roman</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Olympic.ppt</dc:title>
  <dc:creator>Gary Jacobson</dc:creator>
  <cp:lastModifiedBy>Gary Jacobson</cp:lastModifiedBy>
  <cp:revision>87</cp:revision>
  <dcterms:created xsi:type="dcterms:W3CDTF">2005-03-19T06:45:07Z</dcterms:created>
  <dcterms:modified xsi:type="dcterms:W3CDTF">2008-09-30T21:26:51Z</dcterms:modified>
</cp:coreProperties>
</file>